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1026" r:id="rId4"/>
    <p:sldId id="1071" r:id="rId5"/>
    <p:sldId id="1015" r:id="rId6"/>
    <p:sldId id="1014" r:id="rId7"/>
    <p:sldId id="1016" r:id="rId8"/>
    <p:sldId id="1017" r:id="rId9"/>
    <p:sldId id="1063" r:id="rId10"/>
    <p:sldId id="1064" r:id="rId11"/>
    <p:sldId id="1065" r:id="rId12"/>
    <p:sldId id="1066" r:id="rId13"/>
    <p:sldId id="1067" r:id="rId14"/>
    <p:sldId id="1083" r:id="rId15"/>
    <p:sldId id="1084" r:id="rId16"/>
    <p:sldId id="1068" r:id="rId17"/>
    <p:sldId id="1069" r:id="rId18"/>
    <p:sldId id="1072" r:id="rId19"/>
    <p:sldId id="1070" r:id="rId20"/>
    <p:sldId id="1025" r:id="rId21"/>
    <p:sldId id="1018" r:id="rId22"/>
    <p:sldId id="1024" r:id="rId23"/>
    <p:sldId id="1027" r:id="rId24"/>
    <p:sldId id="1031" r:id="rId25"/>
    <p:sldId id="1028" r:id="rId26"/>
    <p:sldId id="1030" r:id="rId27"/>
    <p:sldId id="1033" r:id="rId28"/>
    <p:sldId id="1038" r:id="rId29"/>
    <p:sldId id="1073" r:id="rId30"/>
    <p:sldId id="1074" r:id="rId31"/>
    <p:sldId id="1075" r:id="rId32"/>
    <p:sldId id="1076" r:id="rId33"/>
    <p:sldId id="1077" r:id="rId34"/>
    <p:sldId id="1078" r:id="rId35"/>
    <p:sldId id="1079" r:id="rId36"/>
    <p:sldId id="1080" r:id="rId37"/>
    <p:sldId id="1082" r:id="rId38"/>
    <p:sldId id="1059" r:id="rId39"/>
    <p:sldId id="1081" r:id="rId40"/>
    <p:sldId id="1046" r:id="rId41"/>
    <p:sldId id="1043" r:id="rId42"/>
    <p:sldId id="1049" r:id="rId43"/>
    <p:sldId id="1056" r:id="rId44"/>
    <p:sldId id="1058" r:id="rId45"/>
    <p:sldId id="1050" r:id="rId46"/>
    <p:sldId id="1012" r:id="rId47"/>
    <p:sldId id="1052" r:id="rId48"/>
    <p:sldId id="268" r:id="rId4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8" userDrawn="1">
          <p15:clr>
            <a:srgbClr val="A4A3A4"/>
          </p15:clr>
        </p15:guide>
        <p15:guide id="2" pos="60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D8782"/>
    <a:srgbClr val="E6E6E6"/>
    <a:srgbClr val="82A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75031" autoAdjust="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>
        <p:guide orient="horz" pos="1548"/>
        <p:guide pos="60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B9183-40EE-4441-9002-DA78A9DACE2D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438EFC-6D21-42EE-976A-59EFF62E40F2}">
      <dgm:prSet phldrT="[Text]"/>
      <dgm:spPr>
        <a:solidFill>
          <a:schemeClr val="accent1">
            <a:alpha val="98000"/>
          </a:schemeClr>
        </a:solidFill>
      </dgm:spPr>
      <dgm:t>
        <a:bodyPr/>
        <a:lstStyle/>
        <a:p>
          <a:r>
            <a:rPr lang="lv-LV" dirty="0">
              <a:solidFill>
                <a:schemeClr val="bg1"/>
              </a:solidFill>
            </a:rPr>
            <a:t>Ziņojums</a:t>
          </a:r>
          <a:r>
            <a:rPr lang="en-US" dirty="0">
              <a:solidFill>
                <a:schemeClr val="bg1"/>
              </a:solidFill>
            </a:rPr>
            <a:t> </a:t>
          </a:r>
        </a:p>
      </dgm:t>
    </dgm:pt>
    <dgm:pt modelId="{90E68B8E-8A91-4622-8771-4475D9724D3F}" type="parTrans" cxnId="{0B87BAE8-6967-4942-9C37-C34BAA53B791}">
      <dgm:prSet/>
      <dgm:spPr/>
      <dgm:t>
        <a:bodyPr/>
        <a:lstStyle/>
        <a:p>
          <a:endParaRPr lang="en-US"/>
        </a:p>
      </dgm:t>
    </dgm:pt>
    <dgm:pt modelId="{F78E75C9-000B-4F57-B787-EF08DC0435A1}" type="sibTrans" cxnId="{0B87BAE8-6967-4942-9C37-C34BAA53B791}">
      <dgm:prSet/>
      <dgm:spPr/>
      <dgm:t>
        <a:bodyPr/>
        <a:lstStyle/>
        <a:p>
          <a:endParaRPr lang="en-US"/>
        </a:p>
      </dgm:t>
    </dgm:pt>
    <dgm:pt modelId="{ACD6683A-EB6C-4418-A2FA-EC2057D3A4A7}">
      <dgm:prSet phldrT="[Text]"/>
      <dgm:spPr>
        <a:solidFill>
          <a:schemeClr val="accent2"/>
        </a:solidFill>
      </dgm:spPr>
      <dgm:t>
        <a:bodyPr/>
        <a:lstStyle/>
        <a:p>
          <a:r>
            <a:rPr lang="lv-LV" dirty="0">
              <a:solidFill>
                <a:schemeClr val="bg1"/>
              </a:solidFill>
            </a:rPr>
            <a:t>SAR</a:t>
          </a:r>
          <a:endParaRPr lang="en-US" dirty="0">
            <a:solidFill>
              <a:schemeClr val="bg1"/>
            </a:solidFill>
          </a:endParaRPr>
        </a:p>
      </dgm:t>
    </dgm:pt>
    <dgm:pt modelId="{DC647E50-7E82-446A-A5D4-42B9D69527CA}" type="parTrans" cxnId="{2E689010-2794-438E-9050-077C8529E18D}">
      <dgm:prSet/>
      <dgm:spPr/>
      <dgm:t>
        <a:bodyPr/>
        <a:lstStyle/>
        <a:p>
          <a:endParaRPr lang="en-US"/>
        </a:p>
      </dgm:t>
    </dgm:pt>
    <dgm:pt modelId="{2430305C-4393-46EA-9EFD-442FFDDA8F5F}" type="sibTrans" cxnId="{2E689010-2794-438E-9050-077C8529E18D}">
      <dgm:prSet/>
      <dgm:spPr/>
      <dgm:t>
        <a:bodyPr/>
        <a:lstStyle/>
        <a:p>
          <a:endParaRPr lang="en-US"/>
        </a:p>
      </dgm:t>
    </dgm:pt>
    <dgm:pt modelId="{35BF04C4-AF00-4578-BC06-1C01632A4CCB}">
      <dgm:prSet phldrT="[Text]"/>
      <dgm:spPr>
        <a:solidFill>
          <a:schemeClr val="accent3"/>
        </a:solidFill>
      </dgm:spPr>
      <dgm:t>
        <a:bodyPr/>
        <a:lstStyle/>
        <a:p>
          <a:r>
            <a:rPr lang="lv-LV" dirty="0">
              <a:solidFill>
                <a:schemeClr val="bg1"/>
              </a:solidFill>
            </a:rPr>
            <a:t>STR</a:t>
          </a:r>
          <a:endParaRPr lang="en-US" dirty="0">
            <a:solidFill>
              <a:schemeClr val="bg1"/>
            </a:solidFill>
          </a:endParaRPr>
        </a:p>
      </dgm:t>
    </dgm:pt>
    <dgm:pt modelId="{C1609554-6D42-4A4F-BB8A-D4A3EF412080}" type="parTrans" cxnId="{D6D883F4-39E2-427C-BDAC-8B34476EA0E2}">
      <dgm:prSet/>
      <dgm:spPr/>
      <dgm:t>
        <a:bodyPr/>
        <a:lstStyle/>
        <a:p>
          <a:endParaRPr lang="en-US"/>
        </a:p>
      </dgm:t>
    </dgm:pt>
    <dgm:pt modelId="{1245E2DE-714B-4BDB-9EA5-542BA04B1E43}" type="sibTrans" cxnId="{D6D883F4-39E2-427C-BDAC-8B34476EA0E2}">
      <dgm:prSet/>
      <dgm:spPr/>
      <dgm:t>
        <a:bodyPr/>
        <a:lstStyle/>
        <a:p>
          <a:endParaRPr lang="en-US"/>
        </a:p>
      </dgm:t>
    </dgm:pt>
    <dgm:pt modelId="{27A0854A-36DF-4FED-A474-1A0EEF073738}">
      <dgm:prSet phldrT="[Text]"/>
      <dgm:spPr>
        <a:solidFill>
          <a:schemeClr val="accent5"/>
        </a:solidFill>
      </dgm:spPr>
      <dgm:t>
        <a:bodyPr/>
        <a:lstStyle/>
        <a:p>
          <a:r>
            <a:rPr lang="lv-LV" dirty="0">
              <a:solidFill>
                <a:schemeClr val="bg1"/>
              </a:solidFill>
            </a:rPr>
            <a:t>CTR</a:t>
          </a:r>
          <a:endParaRPr lang="en-US" dirty="0">
            <a:solidFill>
              <a:schemeClr val="bg1"/>
            </a:solidFill>
          </a:endParaRPr>
        </a:p>
      </dgm:t>
    </dgm:pt>
    <dgm:pt modelId="{C9996053-A841-46E6-8452-9F18F2E82828}" type="parTrans" cxnId="{47FE2084-F1CE-442F-9CE3-C77857D62D61}">
      <dgm:prSet/>
      <dgm:spPr/>
      <dgm:t>
        <a:bodyPr/>
        <a:lstStyle/>
        <a:p>
          <a:endParaRPr lang="en-US"/>
        </a:p>
      </dgm:t>
    </dgm:pt>
    <dgm:pt modelId="{68BA09D7-0155-4D8E-BDD8-574876DA6878}" type="sibTrans" cxnId="{47FE2084-F1CE-442F-9CE3-C77857D62D61}">
      <dgm:prSet/>
      <dgm:spPr/>
      <dgm:t>
        <a:bodyPr/>
        <a:lstStyle/>
        <a:p>
          <a:endParaRPr lang="en-US"/>
        </a:p>
      </dgm:t>
    </dgm:pt>
    <dgm:pt modelId="{0B34D61E-8E04-4D01-9870-EF65758FC332}">
      <dgm:prSet phldrT="[Text]"/>
      <dgm:spPr>
        <a:solidFill>
          <a:schemeClr val="accent4"/>
        </a:solidFill>
      </dgm:spPr>
      <dgm:t>
        <a:bodyPr/>
        <a:lstStyle/>
        <a:p>
          <a:r>
            <a:rPr lang="lv-LV" dirty="0">
              <a:solidFill>
                <a:schemeClr val="bg1"/>
              </a:solidFill>
            </a:rPr>
            <a:t>DRF</a:t>
          </a:r>
          <a:endParaRPr lang="en-US" dirty="0">
            <a:solidFill>
              <a:schemeClr val="bg1"/>
            </a:solidFill>
          </a:endParaRPr>
        </a:p>
      </dgm:t>
    </dgm:pt>
    <dgm:pt modelId="{C6A70A49-667E-4B4F-A996-CB6A0681A760}" type="parTrans" cxnId="{3B29F5B5-E09A-43A2-8D43-5E35942F6F5A}">
      <dgm:prSet/>
      <dgm:spPr/>
      <dgm:t>
        <a:bodyPr/>
        <a:lstStyle/>
        <a:p>
          <a:endParaRPr lang="en-GB"/>
        </a:p>
      </dgm:t>
    </dgm:pt>
    <dgm:pt modelId="{FC0A27FF-AC4D-494A-9F19-BBBBCD341747}" type="sibTrans" cxnId="{3B29F5B5-E09A-43A2-8D43-5E35942F6F5A}">
      <dgm:prSet/>
      <dgm:spPr/>
      <dgm:t>
        <a:bodyPr/>
        <a:lstStyle/>
        <a:p>
          <a:endParaRPr lang="en-GB"/>
        </a:p>
      </dgm:t>
    </dgm:pt>
    <dgm:pt modelId="{B55967AC-F830-4CDF-B983-21E42B7E18E0}" type="pres">
      <dgm:prSet presAssocID="{898B9183-40EE-4441-9002-DA78A9DACE2D}" presName="composite" presStyleCnt="0">
        <dgm:presLayoutVars>
          <dgm:chMax val="1"/>
          <dgm:dir/>
          <dgm:resizeHandles val="exact"/>
        </dgm:presLayoutVars>
      </dgm:prSet>
      <dgm:spPr/>
    </dgm:pt>
    <dgm:pt modelId="{34912215-3B03-4B18-A459-2BCF50890327}" type="pres">
      <dgm:prSet presAssocID="{898B9183-40EE-4441-9002-DA78A9DACE2D}" presName="radial" presStyleCnt="0">
        <dgm:presLayoutVars>
          <dgm:animLvl val="ctr"/>
        </dgm:presLayoutVars>
      </dgm:prSet>
      <dgm:spPr/>
    </dgm:pt>
    <dgm:pt modelId="{3256B74C-51C6-429C-AB12-05FC1412176B}" type="pres">
      <dgm:prSet presAssocID="{5D438EFC-6D21-42EE-976A-59EFF62E40F2}" presName="centerShape" presStyleLbl="vennNode1" presStyleIdx="0" presStyleCnt="5"/>
      <dgm:spPr/>
    </dgm:pt>
    <dgm:pt modelId="{DC0AE7F4-3DA4-4A19-8F99-A59283065038}" type="pres">
      <dgm:prSet presAssocID="{ACD6683A-EB6C-4418-A2FA-EC2057D3A4A7}" presName="node" presStyleLbl="vennNode1" presStyleIdx="1" presStyleCnt="5">
        <dgm:presLayoutVars>
          <dgm:bulletEnabled val="1"/>
        </dgm:presLayoutVars>
      </dgm:prSet>
      <dgm:spPr/>
    </dgm:pt>
    <dgm:pt modelId="{300C68B9-F2A6-4962-AA74-17C057916509}" type="pres">
      <dgm:prSet presAssocID="{35BF04C4-AF00-4578-BC06-1C01632A4CCB}" presName="node" presStyleLbl="vennNode1" presStyleIdx="2" presStyleCnt="5">
        <dgm:presLayoutVars>
          <dgm:bulletEnabled val="1"/>
        </dgm:presLayoutVars>
      </dgm:prSet>
      <dgm:spPr/>
    </dgm:pt>
    <dgm:pt modelId="{BD6D69E7-2FB7-4B52-AEF4-A19699384552}" type="pres">
      <dgm:prSet presAssocID="{27A0854A-36DF-4FED-A474-1A0EEF073738}" presName="node" presStyleLbl="vennNode1" presStyleIdx="3" presStyleCnt="5">
        <dgm:presLayoutVars>
          <dgm:bulletEnabled val="1"/>
        </dgm:presLayoutVars>
      </dgm:prSet>
      <dgm:spPr/>
    </dgm:pt>
    <dgm:pt modelId="{C8C8D7BE-0864-47A2-B3E7-8B53F271169C}" type="pres">
      <dgm:prSet presAssocID="{0B34D61E-8E04-4D01-9870-EF65758FC332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2E689010-2794-438E-9050-077C8529E18D}" srcId="{5D438EFC-6D21-42EE-976A-59EFF62E40F2}" destId="{ACD6683A-EB6C-4418-A2FA-EC2057D3A4A7}" srcOrd="0" destOrd="0" parTransId="{DC647E50-7E82-446A-A5D4-42B9D69527CA}" sibTransId="{2430305C-4393-46EA-9EFD-442FFDDA8F5F}"/>
    <dgm:cxn modelId="{48DA4E1A-E401-47B5-8EEC-6AA25D013519}" type="presOf" srcId="{5D438EFC-6D21-42EE-976A-59EFF62E40F2}" destId="{3256B74C-51C6-429C-AB12-05FC1412176B}" srcOrd="0" destOrd="0" presId="urn:microsoft.com/office/officeart/2005/8/layout/radial3"/>
    <dgm:cxn modelId="{5225943C-A000-4046-9DE8-613A26E46FBD}" type="presOf" srcId="{35BF04C4-AF00-4578-BC06-1C01632A4CCB}" destId="{300C68B9-F2A6-4962-AA74-17C057916509}" srcOrd="0" destOrd="0" presId="urn:microsoft.com/office/officeart/2005/8/layout/radial3"/>
    <dgm:cxn modelId="{AF152577-7E8C-48F1-923C-962F4A371DB0}" type="presOf" srcId="{0B34D61E-8E04-4D01-9870-EF65758FC332}" destId="{C8C8D7BE-0864-47A2-B3E7-8B53F271169C}" srcOrd="0" destOrd="0" presId="urn:microsoft.com/office/officeart/2005/8/layout/radial3"/>
    <dgm:cxn modelId="{47FE2084-F1CE-442F-9CE3-C77857D62D61}" srcId="{5D438EFC-6D21-42EE-976A-59EFF62E40F2}" destId="{27A0854A-36DF-4FED-A474-1A0EEF073738}" srcOrd="2" destOrd="0" parTransId="{C9996053-A841-46E6-8452-9F18F2E82828}" sibTransId="{68BA09D7-0155-4D8E-BDD8-574876DA6878}"/>
    <dgm:cxn modelId="{C163C39B-C605-4E5F-9C79-8052794E2F3E}" type="presOf" srcId="{ACD6683A-EB6C-4418-A2FA-EC2057D3A4A7}" destId="{DC0AE7F4-3DA4-4A19-8F99-A59283065038}" srcOrd="0" destOrd="0" presId="urn:microsoft.com/office/officeart/2005/8/layout/radial3"/>
    <dgm:cxn modelId="{1B954FAD-65F2-45A0-8ADA-C33B6890825D}" type="presOf" srcId="{898B9183-40EE-4441-9002-DA78A9DACE2D}" destId="{B55967AC-F830-4CDF-B983-21E42B7E18E0}" srcOrd="0" destOrd="0" presId="urn:microsoft.com/office/officeart/2005/8/layout/radial3"/>
    <dgm:cxn modelId="{3B29F5B5-E09A-43A2-8D43-5E35942F6F5A}" srcId="{5D438EFC-6D21-42EE-976A-59EFF62E40F2}" destId="{0B34D61E-8E04-4D01-9870-EF65758FC332}" srcOrd="3" destOrd="0" parTransId="{C6A70A49-667E-4B4F-A996-CB6A0681A760}" sibTransId="{FC0A27FF-AC4D-494A-9F19-BBBBCD341747}"/>
    <dgm:cxn modelId="{C4151DE8-EFA6-492B-A828-EE46936FC67B}" type="presOf" srcId="{27A0854A-36DF-4FED-A474-1A0EEF073738}" destId="{BD6D69E7-2FB7-4B52-AEF4-A19699384552}" srcOrd="0" destOrd="0" presId="urn:microsoft.com/office/officeart/2005/8/layout/radial3"/>
    <dgm:cxn modelId="{0B87BAE8-6967-4942-9C37-C34BAA53B791}" srcId="{898B9183-40EE-4441-9002-DA78A9DACE2D}" destId="{5D438EFC-6D21-42EE-976A-59EFF62E40F2}" srcOrd="0" destOrd="0" parTransId="{90E68B8E-8A91-4622-8771-4475D9724D3F}" sibTransId="{F78E75C9-000B-4F57-B787-EF08DC0435A1}"/>
    <dgm:cxn modelId="{D6D883F4-39E2-427C-BDAC-8B34476EA0E2}" srcId="{5D438EFC-6D21-42EE-976A-59EFF62E40F2}" destId="{35BF04C4-AF00-4578-BC06-1C01632A4CCB}" srcOrd="1" destOrd="0" parTransId="{C1609554-6D42-4A4F-BB8A-D4A3EF412080}" sibTransId="{1245E2DE-714B-4BDB-9EA5-542BA04B1E43}"/>
    <dgm:cxn modelId="{4AA872CA-666D-4FCF-BF40-750686477388}" type="presParOf" srcId="{B55967AC-F830-4CDF-B983-21E42B7E18E0}" destId="{34912215-3B03-4B18-A459-2BCF50890327}" srcOrd="0" destOrd="0" presId="urn:microsoft.com/office/officeart/2005/8/layout/radial3"/>
    <dgm:cxn modelId="{E130EB10-466B-45FA-A883-356C6D0368E3}" type="presParOf" srcId="{34912215-3B03-4B18-A459-2BCF50890327}" destId="{3256B74C-51C6-429C-AB12-05FC1412176B}" srcOrd="0" destOrd="0" presId="urn:microsoft.com/office/officeart/2005/8/layout/radial3"/>
    <dgm:cxn modelId="{563E596D-65A8-479B-8F63-1FA03E959170}" type="presParOf" srcId="{34912215-3B03-4B18-A459-2BCF50890327}" destId="{DC0AE7F4-3DA4-4A19-8F99-A59283065038}" srcOrd="1" destOrd="0" presId="urn:microsoft.com/office/officeart/2005/8/layout/radial3"/>
    <dgm:cxn modelId="{FD10CF1E-9E62-496D-BB7B-5F9CE481A964}" type="presParOf" srcId="{34912215-3B03-4B18-A459-2BCF50890327}" destId="{300C68B9-F2A6-4962-AA74-17C057916509}" srcOrd="2" destOrd="0" presId="urn:microsoft.com/office/officeart/2005/8/layout/radial3"/>
    <dgm:cxn modelId="{8F247C2B-5626-49AB-89CE-6AB6ACF1D9E3}" type="presParOf" srcId="{34912215-3B03-4B18-A459-2BCF50890327}" destId="{BD6D69E7-2FB7-4B52-AEF4-A19699384552}" srcOrd="3" destOrd="0" presId="urn:microsoft.com/office/officeart/2005/8/layout/radial3"/>
    <dgm:cxn modelId="{230D24B1-4663-4C54-80FD-1FF6F494FA86}" type="presParOf" srcId="{34912215-3B03-4B18-A459-2BCF50890327}" destId="{C8C8D7BE-0864-47A2-B3E7-8B53F271169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A60082-B8C2-4D16-B1F8-CC500D831742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9C56E017-26C3-4B1B-90CF-3C896684225F}">
      <dgm:prSet phldrT="[Text]" custT="1"/>
      <dgm:spPr/>
      <dgm:t>
        <a:bodyPr/>
        <a:lstStyle/>
        <a:p>
          <a:r>
            <a:rPr lang="en-US" sz="1500" dirty="0"/>
            <a:t> </a:t>
          </a:r>
          <a:r>
            <a:rPr lang="lv-LV" sz="1600" b="1" dirty="0"/>
            <a:t>T</a:t>
          </a:r>
          <a:r>
            <a:rPr lang="lv-LV" sz="1500" dirty="0"/>
            <a:t>ipoloģijas pazīme </a:t>
          </a:r>
          <a:r>
            <a:rPr lang="lv-LV" sz="1800" b="1" dirty="0"/>
            <a:t>(T)</a:t>
          </a:r>
          <a:endParaRPr lang="en-US" sz="1500" b="1" dirty="0"/>
        </a:p>
      </dgm:t>
    </dgm:pt>
    <dgm:pt modelId="{39B44B4C-B9A1-495B-86A1-B526E4962941}" type="parTrans" cxnId="{3F53C992-6930-441E-A83D-40AB7E9D6922}">
      <dgm:prSet/>
      <dgm:spPr/>
      <dgm:t>
        <a:bodyPr/>
        <a:lstStyle/>
        <a:p>
          <a:endParaRPr lang="en-US"/>
        </a:p>
      </dgm:t>
    </dgm:pt>
    <dgm:pt modelId="{5724747D-8648-4C45-A7FE-FDE4E100FBAA}" type="sibTrans" cxnId="{3F53C992-6930-441E-A83D-40AB7E9D6922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79C64373-98F3-4C19-8CBB-739B658139D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500" dirty="0"/>
            <a:t> </a:t>
          </a:r>
          <a:r>
            <a:rPr lang="lv-LV" sz="1500" dirty="0"/>
            <a:t>Noziedzīga nodarījuma grupas pazīme </a:t>
          </a:r>
          <a:r>
            <a:rPr lang="lv-LV" sz="1800" b="1" dirty="0"/>
            <a:t>(A)</a:t>
          </a:r>
          <a:endParaRPr lang="en-US" sz="1500" b="1" dirty="0"/>
        </a:p>
      </dgm:t>
    </dgm:pt>
    <dgm:pt modelId="{F4C275D6-573B-4611-AA9C-5E1551F8E2B1}" type="parTrans" cxnId="{CE1ECBB6-639E-415E-88C7-B2721D086A75}">
      <dgm:prSet/>
      <dgm:spPr/>
      <dgm:t>
        <a:bodyPr/>
        <a:lstStyle/>
        <a:p>
          <a:endParaRPr lang="en-US"/>
        </a:p>
      </dgm:t>
    </dgm:pt>
    <dgm:pt modelId="{44829B3A-840D-4714-A8E4-3811528F6239}" type="sibTrans" cxnId="{CE1ECBB6-639E-415E-88C7-B2721D086A75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B91DCB06-5430-4226-98F7-33B400DCDB89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dirty="0"/>
            <a:t> </a:t>
          </a:r>
          <a:r>
            <a:rPr lang="lv-LV" sz="4400" b="1" strike="sngStrike" baseline="0" dirty="0"/>
            <a:t>STR</a:t>
          </a:r>
        </a:p>
        <a:p>
          <a:r>
            <a:rPr lang="lv-LV" sz="4400" b="1" dirty="0"/>
            <a:t>SAR</a:t>
          </a:r>
        </a:p>
      </dgm:t>
    </dgm:pt>
    <dgm:pt modelId="{0704294B-C8C2-408D-B19B-7CD459DA14DA}" type="parTrans" cxnId="{D291A8F3-23B8-441A-A8D2-B298989C8F5F}">
      <dgm:prSet/>
      <dgm:spPr/>
      <dgm:t>
        <a:bodyPr/>
        <a:lstStyle/>
        <a:p>
          <a:endParaRPr lang="en-US"/>
        </a:p>
      </dgm:t>
    </dgm:pt>
    <dgm:pt modelId="{51E26148-45FB-4987-9D4E-72042761F833}" type="sibTrans" cxnId="{D291A8F3-23B8-441A-A8D2-B298989C8F5F}">
      <dgm:prSet/>
      <dgm:spPr/>
      <dgm:t>
        <a:bodyPr/>
        <a:lstStyle/>
        <a:p>
          <a:endParaRPr lang="en-US"/>
        </a:p>
      </dgm:t>
    </dgm:pt>
    <dgm:pt modelId="{138DD541-6D6A-4C35-92A5-8F9082240B2C}" type="pres">
      <dgm:prSet presAssocID="{9DA60082-B8C2-4D16-B1F8-CC500D831742}" presName="Name0" presStyleCnt="0">
        <dgm:presLayoutVars>
          <dgm:dir/>
          <dgm:resizeHandles val="exact"/>
        </dgm:presLayoutVars>
      </dgm:prSet>
      <dgm:spPr/>
    </dgm:pt>
    <dgm:pt modelId="{A4BD0D19-C1CF-4207-B0FE-A2C32A5B6314}" type="pres">
      <dgm:prSet presAssocID="{9DA60082-B8C2-4D16-B1F8-CC500D831742}" presName="vNodes" presStyleCnt="0"/>
      <dgm:spPr/>
    </dgm:pt>
    <dgm:pt modelId="{BB361300-BB81-4041-90EA-A2BA438A4D94}" type="pres">
      <dgm:prSet presAssocID="{9C56E017-26C3-4B1B-90CF-3C896684225F}" presName="node" presStyleLbl="node1" presStyleIdx="0" presStyleCnt="3">
        <dgm:presLayoutVars>
          <dgm:bulletEnabled val="1"/>
        </dgm:presLayoutVars>
      </dgm:prSet>
      <dgm:spPr/>
    </dgm:pt>
    <dgm:pt modelId="{CD2C1AD4-12A4-4239-9628-0EE3DCDEDEB2}" type="pres">
      <dgm:prSet presAssocID="{5724747D-8648-4C45-A7FE-FDE4E100FBAA}" presName="spacerT" presStyleCnt="0"/>
      <dgm:spPr/>
    </dgm:pt>
    <dgm:pt modelId="{3A69C8B5-D970-4EB9-8B6E-7B7EBB6321C3}" type="pres">
      <dgm:prSet presAssocID="{5724747D-8648-4C45-A7FE-FDE4E100FBAA}" presName="sibTrans" presStyleLbl="sibTrans2D1" presStyleIdx="0" presStyleCnt="2"/>
      <dgm:spPr/>
    </dgm:pt>
    <dgm:pt modelId="{A7BD2F38-C88E-4578-B64E-05A5F653B327}" type="pres">
      <dgm:prSet presAssocID="{5724747D-8648-4C45-A7FE-FDE4E100FBAA}" presName="spacerB" presStyleCnt="0"/>
      <dgm:spPr/>
    </dgm:pt>
    <dgm:pt modelId="{930FE971-C361-4475-A8CC-20E8CE6E99F9}" type="pres">
      <dgm:prSet presAssocID="{79C64373-98F3-4C19-8CBB-739B658139DE}" presName="node" presStyleLbl="node1" presStyleIdx="1" presStyleCnt="3">
        <dgm:presLayoutVars>
          <dgm:bulletEnabled val="1"/>
        </dgm:presLayoutVars>
      </dgm:prSet>
      <dgm:spPr/>
    </dgm:pt>
    <dgm:pt modelId="{74135A3E-2E52-4B8B-B116-4579A0A635EA}" type="pres">
      <dgm:prSet presAssocID="{9DA60082-B8C2-4D16-B1F8-CC500D831742}" presName="sibTransLast" presStyleLbl="sibTrans2D1" presStyleIdx="1" presStyleCnt="2"/>
      <dgm:spPr/>
    </dgm:pt>
    <dgm:pt modelId="{42496588-26F4-4266-B095-892412589291}" type="pres">
      <dgm:prSet presAssocID="{9DA60082-B8C2-4D16-B1F8-CC500D831742}" presName="connectorText" presStyleLbl="sibTrans2D1" presStyleIdx="1" presStyleCnt="2"/>
      <dgm:spPr/>
    </dgm:pt>
    <dgm:pt modelId="{6E5936FE-69EA-46AC-A654-90D273F8934E}" type="pres">
      <dgm:prSet presAssocID="{9DA60082-B8C2-4D16-B1F8-CC500D831742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37A2DE05-6F97-4F6E-90CA-8D013E0BCEB1}" type="presOf" srcId="{44829B3A-840D-4714-A8E4-3811528F6239}" destId="{74135A3E-2E52-4B8B-B116-4579A0A635EA}" srcOrd="0" destOrd="0" presId="urn:microsoft.com/office/officeart/2005/8/layout/equation2"/>
    <dgm:cxn modelId="{807C9B14-8FB6-4AA4-BCA5-4F7BEEED8671}" type="presOf" srcId="{79C64373-98F3-4C19-8CBB-739B658139DE}" destId="{930FE971-C361-4475-A8CC-20E8CE6E99F9}" srcOrd="0" destOrd="0" presId="urn:microsoft.com/office/officeart/2005/8/layout/equation2"/>
    <dgm:cxn modelId="{ABB6EB7F-E3B2-44FE-860D-B991B47F0784}" type="presOf" srcId="{9DA60082-B8C2-4D16-B1F8-CC500D831742}" destId="{138DD541-6D6A-4C35-92A5-8F9082240B2C}" srcOrd="0" destOrd="0" presId="urn:microsoft.com/office/officeart/2005/8/layout/equation2"/>
    <dgm:cxn modelId="{3F53C992-6930-441E-A83D-40AB7E9D6922}" srcId="{9DA60082-B8C2-4D16-B1F8-CC500D831742}" destId="{9C56E017-26C3-4B1B-90CF-3C896684225F}" srcOrd="0" destOrd="0" parTransId="{39B44B4C-B9A1-495B-86A1-B526E4962941}" sibTransId="{5724747D-8648-4C45-A7FE-FDE4E100FBAA}"/>
    <dgm:cxn modelId="{CFBCC7AF-0AE3-4C77-B56B-9DA173640590}" type="presOf" srcId="{44829B3A-840D-4714-A8E4-3811528F6239}" destId="{42496588-26F4-4266-B095-892412589291}" srcOrd="1" destOrd="0" presId="urn:microsoft.com/office/officeart/2005/8/layout/equation2"/>
    <dgm:cxn modelId="{162997B4-1D74-4CFA-ADD6-BB6589550134}" type="presOf" srcId="{5724747D-8648-4C45-A7FE-FDE4E100FBAA}" destId="{3A69C8B5-D970-4EB9-8B6E-7B7EBB6321C3}" srcOrd="0" destOrd="0" presId="urn:microsoft.com/office/officeart/2005/8/layout/equation2"/>
    <dgm:cxn modelId="{CE1ECBB6-639E-415E-88C7-B2721D086A75}" srcId="{9DA60082-B8C2-4D16-B1F8-CC500D831742}" destId="{79C64373-98F3-4C19-8CBB-739B658139DE}" srcOrd="1" destOrd="0" parTransId="{F4C275D6-573B-4611-AA9C-5E1551F8E2B1}" sibTransId="{44829B3A-840D-4714-A8E4-3811528F6239}"/>
    <dgm:cxn modelId="{210DC2CB-C486-4A6C-88C0-62ABF3821B1C}" type="presOf" srcId="{B91DCB06-5430-4226-98F7-33B400DCDB89}" destId="{6E5936FE-69EA-46AC-A654-90D273F8934E}" srcOrd="0" destOrd="0" presId="urn:microsoft.com/office/officeart/2005/8/layout/equation2"/>
    <dgm:cxn modelId="{D291A8F3-23B8-441A-A8D2-B298989C8F5F}" srcId="{9DA60082-B8C2-4D16-B1F8-CC500D831742}" destId="{B91DCB06-5430-4226-98F7-33B400DCDB89}" srcOrd="2" destOrd="0" parTransId="{0704294B-C8C2-408D-B19B-7CD459DA14DA}" sibTransId="{51E26148-45FB-4987-9D4E-72042761F833}"/>
    <dgm:cxn modelId="{A7D664F9-DE68-46C7-A96E-F9021BF459FF}" type="presOf" srcId="{9C56E017-26C3-4B1B-90CF-3C896684225F}" destId="{BB361300-BB81-4041-90EA-A2BA438A4D94}" srcOrd="0" destOrd="0" presId="urn:microsoft.com/office/officeart/2005/8/layout/equation2"/>
    <dgm:cxn modelId="{CA942186-3040-4A75-89B0-98939ADFF6DE}" type="presParOf" srcId="{138DD541-6D6A-4C35-92A5-8F9082240B2C}" destId="{A4BD0D19-C1CF-4207-B0FE-A2C32A5B6314}" srcOrd="0" destOrd="0" presId="urn:microsoft.com/office/officeart/2005/8/layout/equation2"/>
    <dgm:cxn modelId="{1B35EC7F-E6E9-4A8C-B138-66E99D40D2F8}" type="presParOf" srcId="{A4BD0D19-C1CF-4207-B0FE-A2C32A5B6314}" destId="{BB361300-BB81-4041-90EA-A2BA438A4D94}" srcOrd="0" destOrd="0" presId="urn:microsoft.com/office/officeart/2005/8/layout/equation2"/>
    <dgm:cxn modelId="{0E98AB26-FD4B-4812-8B5C-CCAC07CC7FCC}" type="presParOf" srcId="{A4BD0D19-C1CF-4207-B0FE-A2C32A5B6314}" destId="{CD2C1AD4-12A4-4239-9628-0EE3DCDEDEB2}" srcOrd="1" destOrd="0" presId="urn:microsoft.com/office/officeart/2005/8/layout/equation2"/>
    <dgm:cxn modelId="{93EECE20-3377-4BAF-B6F5-47949DAD6158}" type="presParOf" srcId="{A4BD0D19-C1CF-4207-B0FE-A2C32A5B6314}" destId="{3A69C8B5-D970-4EB9-8B6E-7B7EBB6321C3}" srcOrd="2" destOrd="0" presId="urn:microsoft.com/office/officeart/2005/8/layout/equation2"/>
    <dgm:cxn modelId="{B47F1DE6-8819-45F4-A9E3-0A91B5974073}" type="presParOf" srcId="{A4BD0D19-C1CF-4207-B0FE-A2C32A5B6314}" destId="{A7BD2F38-C88E-4578-B64E-05A5F653B327}" srcOrd="3" destOrd="0" presId="urn:microsoft.com/office/officeart/2005/8/layout/equation2"/>
    <dgm:cxn modelId="{D893E601-CC67-4958-896D-0B7502BB0AF0}" type="presParOf" srcId="{A4BD0D19-C1CF-4207-B0FE-A2C32A5B6314}" destId="{930FE971-C361-4475-A8CC-20E8CE6E99F9}" srcOrd="4" destOrd="0" presId="urn:microsoft.com/office/officeart/2005/8/layout/equation2"/>
    <dgm:cxn modelId="{F7277DF9-DBD4-4FE1-9D32-750CA40BCF97}" type="presParOf" srcId="{138DD541-6D6A-4C35-92A5-8F9082240B2C}" destId="{74135A3E-2E52-4B8B-B116-4579A0A635EA}" srcOrd="1" destOrd="0" presId="urn:microsoft.com/office/officeart/2005/8/layout/equation2"/>
    <dgm:cxn modelId="{C5A513D0-ED30-4FA0-A32C-9E2C687310A7}" type="presParOf" srcId="{74135A3E-2E52-4B8B-B116-4579A0A635EA}" destId="{42496588-26F4-4266-B095-892412589291}" srcOrd="0" destOrd="0" presId="urn:microsoft.com/office/officeart/2005/8/layout/equation2"/>
    <dgm:cxn modelId="{57DBB7C1-2F14-4BEE-B88C-5904B68A7686}" type="presParOf" srcId="{138DD541-6D6A-4C35-92A5-8F9082240B2C}" destId="{6E5936FE-69EA-46AC-A654-90D273F8934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6B74C-51C6-429C-AB12-05FC1412176B}">
      <dsp:nvSpPr>
        <dsp:cNvPr id="0" name=""/>
        <dsp:cNvSpPr/>
      </dsp:nvSpPr>
      <dsp:spPr>
        <a:xfrm>
          <a:off x="1806446" y="892370"/>
          <a:ext cx="2223099" cy="2223099"/>
        </a:xfrm>
        <a:prstGeom prst="ellipse">
          <a:avLst/>
        </a:prstGeom>
        <a:solidFill>
          <a:schemeClr val="accent1">
            <a:alpha val="9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>
              <a:solidFill>
                <a:schemeClr val="bg1"/>
              </a:solidFill>
            </a:rPr>
            <a:t>Ziņojums</a:t>
          </a:r>
          <a:r>
            <a:rPr lang="en-US" sz="2500" kern="1200" dirty="0">
              <a:solidFill>
                <a:schemeClr val="bg1"/>
              </a:solidFill>
            </a:rPr>
            <a:t> </a:t>
          </a:r>
        </a:p>
      </dsp:txBody>
      <dsp:txXfrm>
        <a:off x="2132011" y="1217935"/>
        <a:ext cx="1571969" cy="1571969"/>
      </dsp:txXfrm>
    </dsp:sp>
    <dsp:sp modelId="{DC0AE7F4-3DA4-4A19-8F99-A59283065038}">
      <dsp:nvSpPr>
        <dsp:cNvPr id="0" name=""/>
        <dsp:cNvSpPr/>
      </dsp:nvSpPr>
      <dsp:spPr>
        <a:xfrm>
          <a:off x="2362221" y="396"/>
          <a:ext cx="1111549" cy="111154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>
              <a:solidFill>
                <a:schemeClr val="bg1"/>
              </a:solidFill>
            </a:rPr>
            <a:t>SAR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2525004" y="163179"/>
        <a:ext cx="785983" cy="785983"/>
      </dsp:txXfrm>
    </dsp:sp>
    <dsp:sp modelId="{300C68B9-F2A6-4962-AA74-17C057916509}">
      <dsp:nvSpPr>
        <dsp:cNvPr id="0" name=""/>
        <dsp:cNvSpPr/>
      </dsp:nvSpPr>
      <dsp:spPr>
        <a:xfrm>
          <a:off x="3809970" y="1448145"/>
          <a:ext cx="1111549" cy="1111549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>
              <a:solidFill>
                <a:schemeClr val="bg1"/>
              </a:solidFill>
            </a:rPr>
            <a:t>STR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3972753" y="1610928"/>
        <a:ext cx="785983" cy="785983"/>
      </dsp:txXfrm>
    </dsp:sp>
    <dsp:sp modelId="{BD6D69E7-2FB7-4B52-AEF4-A19699384552}">
      <dsp:nvSpPr>
        <dsp:cNvPr id="0" name=""/>
        <dsp:cNvSpPr/>
      </dsp:nvSpPr>
      <dsp:spPr>
        <a:xfrm>
          <a:off x="2362221" y="2895894"/>
          <a:ext cx="1111549" cy="1111549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>
              <a:solidFill>
                <a:schemeClr val="bg1"/>
              </a:solidFill>
            </a:rPr>
            <a:t>CTR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2525004" y="3058677"/>
        <a:ext cx="785983" cy="785983"/>
      </dsp:txXfrm>
    </dsp:sp>
    <dsp:sp modelId="{C8C8D7BE-0864-47A2-B3E7-8B53F271169C}">
      <dsp:nvSpPr>
        <dsp:cNvPr id="0" name=""/>
        <dsp:cNvSpPr/>
      </dsp:nvSpPr>
      <dsp:spPr>
        <a:xfrm>
          <a:off x="914472" y="1448145"/>
          <a:ext cx="1111549" cy="1111549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>
              <a:solidFill>
                <a:schemeClr val="bg1"/>
              </a:solidFill>
            </a:rPr>
            <a:t>DRF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1077255" y="1610928"/>
        <a:ext cx="785983" cy="785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61300-BB81-4041-90EA-A2BA438A4D94}">
      <dsp:nvSpPr>
        <dsp:cNvPr id="0" name=""/>
        <dsp:cNvSpPr/>
      </dsp:nvSpPr>
      <dsp:spPr>
        <a:xfrm>
          <a:off x="564999" y="98"/>
          <a:ext cx="1629412" cy="16294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</a:t>
          </a:r>
          <a:r>
            <a:rPr lang="lv-LV" sz="1600" b="1" kern="1200" dirty="0"/>
            <a:t>T</a:t>
          </a:r>
          <a:r>
            <a:rPr lang="lv-LV" sz="1500" kern="1200" dirty="0"/>
            <a:t>ipoloģijas pazīme </a:t>
          </a:r>
          <a:r>
            <a:rPr lang="lv-LV" sz="1800" b="1" kern="1200" dirty="0"/>
            <a:t>(T)</a:t>
          </a:r>
          <a:endParaRPr lang="en-US" sz="1500" b="1" kern="1200" dirty="0"/>
        </a:p>
      </dsp:txBody>
      <dsp:txXfrm>
        <a:off x="803621" y="238720"/>
        <a:ext cx="1152168" cy="1152168"/>
      </dsp:txXfrm>
    </dsp:sp>
    <dsp:sp modelId="{3A69C8B5-D970-4EB9-8B6E-7B7EBB6321C3}">
      <dsp:nvSpPr>
        <dsp:cNvPr id="0" name=""/>
        <dsp:cNvSpPr/>
      </dsp:nvSpPr>
      <dsp:spPr>
        <a:xfrm>
          <a:off x="907176" y="1761819"/>
          <a:ext cx="945059" cy="945059"/>
        </a:xfrm>
        <a:prstGeom prst="mathPlus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032444" y="2123210"/>
        <a:ext cx="694523" cy="222277"/>
      </dsp:txXfrm>
    </dsp:sp>
    <dsp:sp modelId="{930FE971-C361-4475-A8CC-20E8CE6E99F9}">
      <dsp:nvSpPr>
        <dsp:cNvPr id="0" name=""/>
        <dsp:cNvSpPr/>
      </dsp:nvSpPr>
      <dsp:spPr>
        <a:xfrm>
          <a:off x="564999" y="2839187"/>
          <a:ext cx="1629412" cy="1629412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</a:t>
          </a:r>
          <a:r>
            <a:rPr lang="lv-LV" sz="1500" kern="1200" dirty="0"/>
            <a:t>Noziedzīga nodarījuma grupas pazīme </a:t>
          </a:r>
          <a:r>
            <a:rPr lang="lv-LV" sz="1800" b="1" kern="1200" dirty="0"/>
            <a:t>(A)</a:t>
          </a:r>
          <a:endParaRPr lang="en-US" sz="1500" b="1" kern="1200" dirty="0"/>
        </a:p>
      </dsp:txBody>
      <dsp:txXfrm>
        <a:off x="803621" y="3077809"/>
        <a:ext cx="1152168" cy="1152168"/>
      </dsp:txXfrm>
    </dsp:sp>
    <dsp:sp modelId="{74135A3E-2E52-4B8B-B116-4579A0A635EA}">
      <dsp:nvSpPr>
        <dsp:cNvPr id="0" name=""/>
        <dsp:cNvSpPr/>
      </dsp:nvSpPr>
      <dsp:spPr>
        <a:xfrm>
          <a:off x="2438824" y="1931278"/>
          <a:ext cx="518153" cy="606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438824" y="2052506"/>
        <a:ext cx="362707" cy="363685"/>
      </dsp:txXfrm>
    </dsp:sp>
    <dsp:sp modelId="{6E5936FE-69EA-46AC-A654-90D273F8934E}">
      <dsp:nvSpPr>
        <dsp:cNvPr id="0" name=""/>
        <dsp:cNvSpPr/>
      </dsp:nvSpPr>
      <dsp:spPr>
        <a:xfrm>
          <a:off x="3172060" y="604936"/>
          <a:ext cx="3258825" cy="3258825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  <a:r>
            <a:rPr lang="lv-LV" sz="4400" b="1" strike="sngStrike" kern="1200" baseline="0" dirty="0"/>
            <a:t>STR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400" b="1" kern="1200" dirty="0"/>
            <a:t>SAR</a:t>
          </a:r>
        </a:p>
      </dsp:txBody>
      <dsp:txXfrm>
        <a:off x="3649304" y="1082180"/>
        <a:ext cx="2304337" cy="2304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C941F-F7AF-4C59-ABF0-42AC4A3D478E}" type="datetimeFigureOut">
              <a:rPr lang="en-GB" smtClean="0"/>
              <a:t>19/12/2022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549B5-E84B-4F54-9ABE-E86BBACC6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33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549B5-E84B-4F54-9ABE-E86BBACC64D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67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549B5-E84B-4F54-9ABE-E86BBACC64D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54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549B5-E84B-4F54-9ABE-E86BBACC64D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269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549B5-E84B-4F54-9ABE-E86BBACC64D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268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549B5-E84B-4F54-9ABE-E86BBACC64D9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879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549B5-E84B-4F54-9ABE-E86BBACC64D9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6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549B5-E84B-4F54-9ABE-E86BBACC64D9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63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3E4E42-120E-4079-90A7-11666F3A7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825" y="3248025"/>
            <a:ext cx="4600575" cy="25050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80A9A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90D380B-047D-4106-B099-3C4D80C12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813" y="0"/>
            <a:ext cx="2625745" cy="2441575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EB0A47D-9400-44AB-96FD-AEDBA3B2EE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3688" y="3248026"/>
            <a:ext cx="4429125" cy="192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534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C4BD2D5-7739-4CCF-ACE2-FDAFC96E9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3690" y="5356224"/>
            <a:ext cx="4429124" cy="396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Name, Profession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593AB73-A7D5-42D5-9273-3A9A223B1C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3689" y="5755217"/>
            <a:ext cx="4429125" cy="257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Location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1E17A74-7AE3-4D26-A931-7D40AA3D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3689" y="5981619"/>
            <a:ext cx="4429125" cy="311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Date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83EC9FC-40D8-4BFC-906F-018C90AB9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0346" y="6651970"/>
            <a:ext cx="6101654" cy="20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2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slai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9C040833-3731-4C54-A9FF-95FE3A070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813" y="0"/>
            <a:ext cx="2625745" cy="244157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97C60EB-34CC-4DE6-A638-D55D0F981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6652694"/>
            <a:ext cx="6096000" cy="205306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D8D3753-1DF0-472F-8308-33245C437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4654303"/>
            <a:ext cx="4193605" cy="1866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66989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Headline</a:t>
            </a:r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98AFDCEF-BDDE-4431-B0FD-F6E83C97A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482600" cy="501650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75D73-3169-4018-A095-86E36444AC1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70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slaid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697FDDD-EA32-499A-828F-D2AA1DDFD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908" y="749293"/>
            <a:ext cx="1657279" cy="1589315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FB592F-2DC1-4BD7-A8E2-3394BD3989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00" y="4654303"/>
            <a:ext cx="4191000" cy="1866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A645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Headline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1023A6-2F61-4955-8328-2F71385745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8" name="Slide Number Placeholder 11">
            <a:extLst>
              <a:ext uri="{FF2B5EF4-FFF2-40B4-BE49-F238E27FC236}">
                <a16:creationId xmlns:a16="http://schemas.microsoft.com/office/drawing/2014/main" id="{B49CB71C-CDFE-4BBA-B9FE-C4C55A307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482600" cy="501650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75D73-3169-4018-A095-86E36444AC1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997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tu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D376586-7A44-4600-A613-A664C233A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E28E8E5-2D80-40C6-A5B3-B2DC63D1D3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4850" y="942976"/>
            <a:ext cx="4827270" cy="91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534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D5476F9-1E34-4A53-97B8-A26A384F8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850" y="2250017"/>
            <a:ext cx="4827270" cy="36650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rgbClr val="96969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Text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63C469B-3028-40E0-9405-5183FDF6D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0153" y="1"/>
            <a:ext cx="1006108" cy="9379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4CA74C3-707D-4BBF-B1D2-6A014D958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" y="0"/>
            <a:ext cx="6096000" cy="205306"/>
          </a:xfrm>
          <a:prstGeom prst="rect">
            <a:avLst/>
          </a:prstGeom>
        </p:spPr>
      </p:pic>
      <p:sp>
        <p:nvSpPr>
          <p:cNvPr id="22" name="Slide Number Placeholder 11">
            <a:extLst>
              <a:ext uri="{FF2B5EF4-FFF2-40B4-BE49-F238E27FC236}">
                <a16:creationId xmlns:a16="http://schemas.microsoft.com/office/drawing/2014/main" id="{72FCF7AD-5C62-4A0E-8E9F-FE3C8AC9E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482600" cy="501650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75D73-3169-4018-A095-86E36444AC1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113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tu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17154E7-1CCC-4443-9BAB-40C8C836B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6652694"/>
            <a:ext cx="6096000" cy="20530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7866BA3-8BD5-4BF4-A630-B0656108A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0"/>
            <a:ext cx="6096000" cy="20530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B909838-32CF-4DF8-A1FF-BF9C3583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0153" y="1"/>
            <a:ext cx="1006108" cy="937986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898A9D7-10C0-4B27-BD2C-739D7B4386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621" y="1363865"/>
            <a:ext cx="5404379" cy="312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="1">
                <a:solidFill>
                  <a:srgbClr val="4D878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Subtitle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6FAFE0E3-C026-4A88-AD68-22C0D6643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621" y="970581"/>
            <a:ext cx="5404379" cy="384817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00534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lv-LV"/>
              <a:t>Headline</a:t>
            </a:r>
          </a:p>
        </p:txBody>
      </p:sp>
      <p:sp>
        <p:nvSpPr>
          <p:cNvPr id="22" name="Slide Number Placeholder 11">
            <a:extLst>
              <a:ext uri="{FF2B5EF4-FFF2-40B4-BE49-F238E27FC236}">
                <a16:creationId xmlns:a16="http://schemas.microsoft.com/office/drawing/2014/main" id="{82C901E7-57F6-4521-8702-6FECC116A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482600" cy="501650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75D73-3169-4018-A095-86E36444AC1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3053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tu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C299A1-9B57-462C-8166-33E3A59D9C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621" y="1363865"/>
            <a:ext cx="5404379" cy="312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="1">
                <a:solidFill>
                  <a:srgbClr val="4D878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lv-LV"/>
              <a:t>Subtitle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2A3CDE-9D87-42CE-9678-E8EEB4F28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621" y="970581"/>
            <a:ext cx="5404379" cy="384817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rgbClr val="00534C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lv-LV"/>
              <a:t>Headline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7866BA3-8BD5-4BF4-A630-B0656108A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6096000" cy="20530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B909838-32CF-4DF8-A1FF-BF9C35838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0153" y="1"/>
            <a:ext cx="1006108" cy="937986"/>
          </a:xfrm>
          <a:prstGeom prst="rect">
            <a:avLst/>
          </a:prstGeom>
        </p:spPr>
      </p:pic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70D4F25F-166A-4D0D-9A08-CAA45E5E1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482600" cy="501650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75D73-3169-4018-A095-86E36444AC1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517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kšs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7713520A-B324-422E-B9C5-A397CFBE9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482600" cy="501650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75D73-3169-4018-A095-86E36444AC1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53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90EF376D-C02D-44E2-B99C-AD2F729B2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482600" cy="501650"/>
          </a:xfrm>
          <a:prstGeom prst="rect">
            <a:avLst/>
          </a:prstGeom>
          <a:solidFill>
            <a:srgbClr val="F2F2F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75D73-3169-4018-A095-86E36444AC1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936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0" r:id="rId4"/>
    <p:sldLayoutId id="2147483651" r:id="rId5"/>
    <p:sldLayoutId id="2147483660" r:id="rId6"/>
    <p:sldLayoutId id="214748366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mailto:info.goaml@fid.gov.lv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training.fid.gov.lv/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fid.gov.lv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fid.gov.lv/uploads/files/2021/Klasifikatori_goAML_FID_12_01_2022.xlsx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goaml.fid.gov.l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id.gov.lv/uploads/files/2022/goAML_LV_lietotaja_rokasgramata_3_darijumu_veidi_20222005.pd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goaml@fid.gov.l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oaml.fid.gov.l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aml.fid.gov.lv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id.gov.lv/lv/goaml/goaml-rokasgramatas" TargetMode="Externa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9370E8-F2C7-4214-BEB5-693D37217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350" y="3429000"/>
            <a:ext cx="4919296" cy="866775"/>
          </a:xfrm>
        </p:spPr>
        <p:txBody>
          <a:bodyPr>
            <a:normAutofit/>
          </a:bodyPr>
          <a:lstStyle/>
          <a:p>
            <a:r>
              <a:rPr lang="lv-LV" dirty="0"/>
              <a:t>goAML lietošana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555EF-9989-40F5-9C1F-D8CF4B0BA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v-LV" dirty="0"/>
              <a:t>Ligita Pula, FID Inovāciju un IT nodaļas vadītāja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A74E0-928A-47F5-B473-6361E88260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t. 27082266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C5DA64-2CE9-4683-A5D9-ED924C25BA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lv-LV" dirty="0"/>
              <a:t>21-12-2022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C917CA-1717-417E-A889-10C8577D1A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dirty="0"/>
              <a:t>Finanšu izlūkošanas dienesta mācību materiāls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00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C58720-3C61-2F29-66B8-21A1DDDE8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Paraugs par administratoru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7D6E59-E694-6C3A-577D-2954CBDB2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goAML konta pieteikšana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56DCE-DD0F-D712-E0EA-6F58BAE89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10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42186-7FA3-8FFC-8906-E6CB1C3A4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529535"/>
            <a:ext cx="10247565" cy="335788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DE3510-5A21-9F14-5D93-EAB74D54E98C}"/>
              </a:ext>
            </a:extLst>
          </p:cNvPr>
          <p:cNvSpPr txBox="1"/>
          <p:nvPr/>
        </p:nvSpPr>
        <p:spPr>
          <a:xfrm>
            <a:off x="299299" y="6017796"/>
            <a:ext cx="7935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Likuma subjektam drīkst būt tikai viens konts (ar administratora tiesībām)</a:t>
            </a:r>
            <a:endParaRPr lang="en-GB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7DFA1-4ADC-793C-F42B-A5E41CE07DC3}"/>
              </a:ext>
            </a:extLst>
          </p:cNvPr>
          <p:cNvSpPr txBox="1"/>
          <p:nvPr/>
        </p:nvSpPr>
        <p:spPr>
          <a:xfrm>
            <a:off x="482600" y="1956516"/>
            <a:ext cx="7369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/>
              <a:t>Lietotājvārds</a:t>
            </a:r>
            <a:r>
              <a:rPr lang="lv-LV" sz="1600" dirty="0"/>
              <a:t> jāatceras, jo nepieciešams iekļūšanai </a:t>
            </a:r>
            <a:r>
              <a:rPr lang="lv-LV" sz="1600" dirty="0" err="1"/>
              <a:t>goAML</a:t>
            </a:r>
            <a:r>
              <a:rPr lang="lv-LV" sz="1600" dirty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89059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AB47DA-3E08-D1DF-DAB7-755B797EF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Pielikumi un iesniegšana FID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391489-92B8-4687-7AA6-5E4615112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goAML konta pieteikšana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CA4BB-D8E1-F347-B142-6E0B73F76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11</a:t>
            </a:fld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FDEF9-0165-F440-F4EC-F57DB3660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869" y="2517211"/>
            <a:ext cx="2475191" cy="3450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6976C-A108-89C1-FD53-9B7080D25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88161"/>
            <a:ext cx="5257800" cy="280987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9453BC-0AAB-478F-4891-4FF8752B55B0}"/>
              </a:ext>
            </a:extLst>
          </p:cNvPr>
          <p:cNvSpPr txBox="1"/>
          <p:nvPr/>
        </p:nvSpPr>
        <p:spPr>
          <a:xfrm>
            <a:off x="838200" y="5309469"/>
            <a:ext cx="684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Ja konta administrators ir atrodams Uzņēmumu reģistrā/ PLG precizētāju reģistrā, </a:t>
            </a:r>
            <a:r>
              <a:rPr lang="lv-LV" sz="1600" u="sng" dirty="0"/>
              <a:t>nav nepieciešams iesniegt pilnvaru </a:t>
            </a:r>
            <a:endParaRPr lang="en-GB" sz="1600" u="sng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181F103-0014-9BF9-3904-AC2BECF26F35}"/>
              </a:ext>
            </a:extLst>
          </p:cNvPr>
          <p:cNvSpPr/>
          <p:nvPr/>
        </p:nvSpPr>
        <p:spPr>
          <a:xfrm>
            <a:off x="6274468" y="3699711"/>
            <a:ext cx="1197143" cy="372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9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3A7DB-8E53-4060-9737-2D6C94F8A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7137" y="4137066"/>
            <a:ext cx="4193605" cy="1866900"/>
          </a:xfrm>
        </p:spPr>
        <p:txBody>
          <a:bodyPr/>
          <a:lstStyle/>
          <a:p>
            <a:r>
              <a:rPr lang="lv-LV" dirty="0"/>
              <a:t>goAML atbalsts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BE849-4203-4629-B401-DC3748EE6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494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CA0FA-6ED7-CBBF-CC49-AF9B76E9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goAML atbalsts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5E681F-493D-C186-7712-84E14B636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13</a:t>
            </a:fld>
            <a:endParaRPr lang="lv-LV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356E14-DC02-9C30-35BC-8C7CD2EAC153}"/>
              </a:ext>
            </a:extLst>
          </p:cNvPr>
          <p:cNvSpPr/>
          <p:nvPr/>
        </p:nvSpPr>
        <p:spPr>
          <a:xfrm>
            <a:off x="4047258" y="1960303"/>
            <a:ext cx="2225532" cy="768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goAML</a:t>
            </a:r>
          </a:p>
          <a:p>
            <a:pPr algn="ctr"/>
            <a:r>
              <a:rPr lang="lv-LV" dirty="0"/>
              <a:t>t. </a:t>
            </a:r>
            <a:r>
              <a:rPr lang="en-GB" dirty="0"/>
              <a:t>67044430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611CBB-95F0-0A90-90F7-32B2C0C2C2FB}"/>
              </a:ext>
            </a:extLst>
          </p:cNvPr>
          <p:cNvSpPr/>
          <p:nvPr/>
        </p:nvSpPr>
        <p:spPr>
          <a:xfrm>
            <a:off x="1858241" y="3294870"/>
            <a:ext cx="2672582" cy="1095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/>
              <a:t>Saturiski</a:t>
            </a:r>
            <a:r>
              <a:rPr lang="lv-LV" dirty="0"/>
              <a:t> </a:t>
            </a:r>
            <a:r>
              <a:rPr lang="lv-LV" sz="1600" dirty="0"/>
              <a:t>(vai jāziņo/ kas jāiekļauj ziņojumā)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9DEC48-38EE-765C-E7FE-93051897EC4F}"/>
              </a:ext>
            </a:extLst>
          </p:cNvPr>
          <p:cNvSpPr/>
          <p:nvPr/>
        </p:nvSpPr>
        <p:spPr>
          <a:xfrm>
            <a:off x="6162385" y="3253396"/>
            <a:ext cx="2818361" cy="1095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/>
              <a:t>Tehniski</a:t>
            </a:r>
            <a:r>
              <a:rPr lang="lv-LV" dirty="0"/>
              <a:t> </a:t>
            </a:r>
            <a:r>
              <a:rPr lang="lv-LV" sz="1600" dirty="0"/>
              <a:t>(neizdodas iesniegt ziņojumu/ piereģistrēties)</a:t>
            </a: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E7D5AE-CB20-E4AB-A563-8716190FC770}"/>
              </a:ext>
            </a:extLst>
          </p:cNvPr>
          <p:cNvSpPr/>
          <p:nvPr/>
        </p:nvSpPr>
        <p:spPr>
          <a:xfrm>
            <a:off x="6319405" y="4574197"/>
            <a:ext cx="2653145" cy="9986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/>
              <a:t>1</a:t>
            </a:r>
            <a:r>
              <a:rPr lang="lv-LV" dirty="0"/>
              <a:t> (ziņojumi) un tad </a:t>
            </a:r>
            <a:r>
              <a:rPr lang="lv-LV" sz="2000" b="1" dirty="0"/>
              <a:t>3</a:t>
            </a:r>
            <a:r>
              <a:rPr lang="lv-LV" b="1" dirty="0"/>
              <a:t> </a:t>
            </a:r>
            <a:r>
              <a:rPr lang="lv-LV" dirty="0"/>
              <a:t>(tehnisks atbalsts)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23859E-B18D-A6A4-B250-4B0064A60C3E}"/>
              </a:ext>
            </a:extLst>
          </p:cNvPr>
          <p:cNvSpPr/>
          <p:nvPr/>
        </p:nvSpPr>
        <p:spPr>
          <a:xfrm>
            <a:off x="1858241" y="4574197"/>
            <a:ext cx="2653145" cy="9986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/>
              <a:t>1</a:t>
            </a:r>
            <a:r>
              <a:rPr lang="lv-LV" dirty="0"/>
              <a:t> (ziņojumi) un tad </a:t>
            </a:r>
            <a:r>
              <a:rPr lang="lv-LV" sz="2000" b="1" dirty="0"/>
              <a:t>2</a:t>
            </a:r>
            <a:r>
              <a:rPr lang="lv-LV" dirty="0"/>
              <a:t> (veidlapas aizpildīšana)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164962-832B-D2EF-E767-6AFEDA3093F6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3194532" y="2729200"/>
            <a:ext cx="1965492" cy="5656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FD482D-490D-D96D-6B14-B9E05AA24E8C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5160024" y="2729200"/>
            <a:ext cx="2411542" cy="5241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B3FF57BC-A910-25C9-DAE5-3D1D7099C5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621" y="1363865"/>
            <a:ext cx="5404379" cy="312863"/>
          </a:xfrm>
        </p:spPr>
        <p:txBody>
          <a:bodyPr/>
          <a:lstStyle/>
          <a:p>
            <a:r>
              <a:rPr lang="lv-LV" dirty="0"/>
              <a:t>Tālrunis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459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E24027-7AB6-D6E2-5785-ADCE8AB457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E-pasts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CC5E57-503B-9527-4F40-1ABD625A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goAML atbalsts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577E7-DB8D-947E-A3FA-7A8C7D384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14</a:t>
            </a:fld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8AA21-C09B-6167-26C5-A231D9EB9570}"/>
              </a:ext>
            </a:extLst>
          </p:cNvPr>
          <p:cNvSpPr txBox="1"/>
          <p:nvPr/>
        </p:nvSpPr>
        <p:spPr>
          <a:xfrm>
            <a:off x="3330575" y="3429000"/>
            <a:ext cx="358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2400" dirty="0">
              <a:solidFill>
                <a:srgbClr val="82ABA8"/>
              </a:solidFill>
            </a:endParaRPr>
          </a:p>
          <a:p>
            <a:r>
              <a:rPr lang="lv-LV" sz="2400" dirty="0">
                <a:hlinkClick r:id="rId2"/>
              </a:rPr>
              <a:t>info.goaml@fid.gov.lv</a:t>
            </a:r>
            <a:endParaRPr lang="lv-LV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021F1-C721-2F88-8896-9CC7CA8B2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202" y="2919296"/>
            <a:ext cx="930903" cy="74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6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945233-AA41-ABAA-AAD8-0355C7CE6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Sarakste caur goAML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9895B1-19A1-DFBD-4E22-A97363853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goAML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A3200-4C18-0F96-52D1-3808F5FA1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15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9EEC0-682A-3E60-A2B3-80911BAC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4549"/>
            <a:ext cx="12192000" cy="110317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F34996-8EE4-6E2D-F846-778377BB0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3865812"/>
            <a:ext cx="8562975" cy="22924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8394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3A7DB-8E53-4060-9737-2D6C94F8A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300" y="4654303"/>
            <a:ext cx="4914900" cy="1866900"/>
          </a:xfrm>
        </p:spPr>
        <p:txBody>
          <a:bodyPr/>
          <a:lstStyle/>
          <a:p>
            <a:r>
              <a:rPr lang="lv-LV" dirty="0"/>
              <a:t>Kā mācīties training.fid.gov.lv? 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BE849-4203-4629-B401-DC3748EE6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0080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6753BD-7E43-FA14-95D3-27A22D501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>
                <a:hlinkClick r:id="rId2"/>
              </a:rPr>
              <a:t>https://training.fid.gov.lv/</a:t>
            </a:r>
            <a:r>
              <a:rPr lang="lv-LV" dirty="0"/>
              <a:t> 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B12A66-66A8-0CD0-15AC-EB5B8028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goAML un training.fid.gov.lv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CF669E-0229-B77C-56A2-D511BF39B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17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06A1CB-62EA-4D47-CC39-2EB7F17AA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558" y="1828137"/>
            <a:ext cx="9984509" cy="42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56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52101E-169F-508D-E37C-38DF331C0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Konta pieteikšana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8D7778-7C64-4E7C-B8CF-8A28BCBD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goAML un training.fid.gov.lv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95D23-7AF6-F8F3-2390-D653396A0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18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AC2AF3-AAA4-61A9-AC65-EEF09B0DA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21" y="2457451"/>
            <a:ext cx="3814205" cy="20548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1B210B-8293-E06C-04CF-8578A568BEC2}"/>
              </a:ext>
            </a:extLst>
          </p:cNvPr>
          <p:cNvSpPr txBox="1"/>
          <p:nvPr/>
        </p:nvSpPr>
        <p:spPr>
          <a:xfrm>
            <a:off x="618123" y="1951454"/>
            <a:ext cx="609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https://training.fid.gov.lv/</a:t>
            </a:r>
            <a:r>
              <a:rPr lang="lv-LV" dirty="0"/>
              <a:t> </a:t>
            </a:r>
            <a:r>
              <a:rPr lang="en-GB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F4FA0E-50C7-53E8-AD5B-112D7F1A628C}"/>
              </a:ext>
            </a:extLst>
          </p:cNvPr>
          <p:cNvSpPr txBox="1"/>
          <p:nvPr/>
        </p:nvSpPr>
        <p:spPr>
          <a:xfrm>
            <a:off x="618123" y="4898812"/>
            <a:ext cx="7382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lv-LV" dirty="0"/>
              <a:t>Konts tiek apstiprināts 3 dienu laikā (saņemsiet e-pastu)</a:t>
            </a:r>
          </a:p>
          <a:p>
            <a:pPr marL="285750" indent="-285750">
              <a:buFontTx/>
              <a:buChar char="-"/>
            </a:pPr>
            <a:r>
              <a:rPr lang="lv-LV" dirty="0"/>
              <a:t>Konts nav saistīts ar goAML (nav vienota pieteikšanās)</a:t>
            </a:r>
          </a:p>
          <a:p>
            <a:pPr marL="285750" indent="-285750">
              <a:buFontTx/>
              <a:buChar char="-"/>
            </a:pPr>
            <a:r>
              <a:rPr lang="lv-LV" dirty="0"/>
              <a:t>Katrai subjektu grupai pieejami atšķirīgi video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8A9947-D30F-07CC-4494-44356B719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579" y="2457451"/>
            <a:ext cx="4240073" cy="213259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6687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3925C-DC8C-E91C-DC49-862EAAB583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Mācību saturs par goAML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F86C48-0116-D900-C4F8-8D980154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goAML un Training.fid.gov.lv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8259A-FCA8-192C-5E10-D7A8DD2BE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19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850B9-3B04-FACC-80DA-00064DA1E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99" y="1759816"/>
            <a:ext cx="3581400" cy="470535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8B8379-3241-54F4-5112-33E1A4442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663" y="2498121"/>
            <a:ext cx="5182280" cy="221272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43BD9B-D3D3-A598-27B4-B09CBDD06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602" y="4758592"/>
            <a:ext cx="2990150" cy="17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5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EC1BBE-8194-431E-8AAB-7F0A7EDE99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dirty="0"/>
              <a:t>Saturs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9ADF03-B481-42FF-BADF-27426F6FF1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643" y="1768642"/>
            <a:ext cx="5348036" cy="4349415"/>
          </a:xfrm>
        </p:spPr>
        <p:txBody>
          <a:bodyPr>
            <a:normAutofit fontScale="70000" lnSpcReduction="20000"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lv-LV" sz="2000" dirty="0">
                <a:solidFill>
                  <a:schemeClr val="accent2">
                    <a:lumMod val="50000"/>
                  </a:schemeClr>
                </a:solidFill>
              </a:rPr>
              <a:t>Kas ir goAML un kā tajā piereģistrēties?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lv-LV" sz="2000" dirty="0">
                <a:solidFill>
                  <a:schemeClr val="accent2">
                    <a:lumMod val="50000"/>
                  </a:schemeClr>
                </a:solidFill>
              </a:rPr>
              <a:t>goAML atbalsts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lv-LV" sz="2000" dirty="0">
                <a:solidFill>
                  <a:schemeClr val="accent2">
                    <a:lumMod val="50000"/>
                  </a:schemeClr>
                </a:solidFill>
              </a:rPr>
              <a:t>Kā mācīties </a:t>
            </a:r>
            <a:r>
              <a:rPr lang="lv-LV" sz="2000" i="1" dirty="0">
                <a:solidFill>
                  <a:schemeClr val="accent2">
                    <a:lumMod val="50000"/>
                  </a:schemeClr>
                </a:solidFill>
              </a:rPr>
              <a:t>training.fid.gov.lv?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lv-LV" sz="2000" dirty="0">
                <a:solidFill>
                  <a:schemeClr val="accent2">
                    <a:lumMod val="50000"/>
                  </a:schemeClr>
                </a:solidFill>
              </a:rPr>
              <a:t>Ziņojumu veidi goAML – ziņojumi par aizdomīgiem darījumiem (SAR) un sliekšņa darījumu deklarācijās (CTR)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lv-LV" sz="2000" dirty="0">
                <a:solidFill>
                  <a:schemeClr val="accent2">
                    <a:lumMod val="50000"/>
                  </a:schemeClr>
                </a:solidFill>
              </a:rPr>
              <a:t>Ziņojumu pazīmes goAML </a:t>
            </a:r>
            <a:r>
              <a:rPr lang="lv-LV" sz="1700" dirty="0">
                <a:solidFill>
                  <a:schemeClr val="accent2">
                    <a:lumMod val="50000"/>
                  </a:schemeClr>
                </a:solidFill>
              </a:rPr>
              <a:t>(kā un kad lietot BVID pazīmi, lai ziņojums tiktu nosūtīts VID?)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lv-LV" sz="2000" dirty="0">
                <a:solidFill>
                  <a:schemeClr val="accent2">
                    <a:lumMod val="50000"/>
                  </a:schemeClr>
                </a:solidFill>
              </a:rPr>
              <a:t>Kā iesniegt ziņojumu par aizdomīgu darbību (SAR)?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lv-LV" sz="2000" dirty="0">
                <a:solidFill>
                  <a:schemeClr val="accent2">
                    <a:lumMod val="50000"/>
                  </a:schemeClr>
                </a:solidFill>
              </a:rPr>
              <a:t>Sarakste ar FID</a:t>
            </a:r>
            <a:r>
              <a:rPr lang="lv-LV" sz="1700" dirty="0">
                <a:solidFill>
                  <a:schemeClr val="accent2">
                    <a:lumMod val="50000"/>
                  </a:schemeClr>
                </a:solidFill>
              </a:rPr>
              <a:t> (kā saņemt pieprasījumu un atbildēt uz FID pieprasījumu)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lv-LV" sz="2000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</a:rPr>
              <a:t>Atbildes uz jautājumiem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AD6C68-AE63-4D00-981D-E08C3F1F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2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1343C-D82A-4973-AC5B-AB46F4089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411" y="2457450"/>
            <a:ext cx="4247072" cy="428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6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3A7DB-8E53-4060-9737-2D6C94F8A6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4190" y="4299372"/>
            <a:ext cx="4387515" cy="2056978"/>
          </a:xfrm>
        </p:spPr>
        <p:txBody>
          <a:bodyPr>
            <a:normAutofit/>
          </a:bodyPr>
          <a:lstStyle/>
          <a:p>
            <a:r>
              <a:rPr lang="lv-LV" dirty="0"/>
              <a:t>Ziņojumi goAML</a:t>
            </a:r>
          </a:p>
          <a:p>
            <a:r>
              <a:rPr lang="lv-LV" sz="1600" dirty="0"/>
              <a:t>Atšķirības starp ziņojumu par </a:t>
            </a:r>
            <a:r>
              <a:rPr lang="lv-LV" sz="1600"/>
              <a:t>aizdomīgu darbību </a:t>
            </a:r>
            <a:r>
              <a:rPr lang="lv-LV" sz="1600" dirty="0"/>
              <a:t>(SAR) un sliekšņa darījumu deklarāciju (CTR)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BE849-4203-4629-B401-DC3748EE6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7832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EEFC5C-F18D-49FA-8515-D0D720C9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21" y="768276"/>
            <a:ext cx="5404379" cy="384817"/>
          </a:xfrm>
        </p:spPr>
        <p:txBody>
          <a:bodyPr/>
          <a:lstStyle/>
          <a:p>
            <a:r>
              <a:rPr lang="lv-LV" dirty="0"/>
              <a:t>Ziņojumu* veidi goAML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B219-DB76-4164-8096-EC5E3D5EF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21</a:t>
            </a:fld>
            <a:endParaRPr lang="lv-LV"/>
          </a:p>
        </p:txBody>
      </p:sp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789EC4D9-ED23-4563-A010-5D7FB409C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299544"/>
              </p:ext>
            </p:extLst>
          </p:nvPr>
        </p:nvGraphicFramePr>
        <p:xfrm>
          <a:off x="-553397" y="1717032"/>
          <a:ext cx="5835992" cy="4007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2FE73E84-BBB4-4853-B516-FDEEBD14E1B7}"/>
              </a:ext>
            </a:extLst>
          </p:cNvPr>
          <p:cNvSpPr/>
          <p:nvPr/>
        </p:nvSpPr>
        <p:spPr>
          <a:xfrm>
            <a:off x="6105547" y="3378978"/>
            <a:ext cx="5539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0" i="0" dirty="0">
                <a:solidFill>
                  <a:schemeClr val="tx2">
                    <a:lumMod val="50000"/>
                  </a:schemeClr>
                </a:solidFill>
                <a:effectLst/>
              </a:rPr>
              <a:t>Ziņojums par aizdomīgu </a:t>
            </a:r>
            <a:r>
              <a:rPr lang="lv-LV" sz="1400" b="1" i="0" dirty="0">
                <a:solidFill>
                  <a:schemeClr val="tx2">
                    <a:lumMod val="50000"/>
                  </a:schemeClr>
                </a:solidFill>
                <a:effectLst/>
              </a:rPr>
              <a:t>darbību</a:t>
            </a:r>
            <a:r>
              <a:rPr lang="lv-LV" sz="1400" b="0" i="0" dirty="0">
                <a:solidFill>
                  <a:schemeClr val="tx2">
                    <a:lumMod val="50000"/>
                  </a:schemeClr>
                </a:solidFill>
                <a:effectLst/>
              </a:rPr>
              <a:t> jeb </a:t>
            </a:r>
            <a:r>
              <a:rPr lang="lv-LV" sz="1400" b="1" dirty="0">
                <a:solidFill>
                  <a:schemeClr val="tx2">
                    <a:lumMod val="50000"/>
                  </a:schemeClr>
                </a:solidFill>
                <a:effectLst/>
              </a:rPr>
              <a:t>aktivitāti</a:t>
            </a:r>
            <a:r>
              <a:rPr lang="lv-LV" sz="1400" b="0" i="0" dirty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</a:p>
          <a:p>
            <a:r>
              <a:rPr lang="lv-LV" sz="1400" b="0" i="0" dirty="0">
                <a:solidFill>
                  <a:schemeClr val="tx2">
                    <a:lumMod val="50000"/>
                  </a:schemeClr>
                </a:solidFill>
                <a:effectLst/>
              </a:rPr>
              <a:t>(</a:t>
            </a:r>
            <a:r>
              <a:rPr lang="lv-LV" sz="1400" b="0" i="1" dirty="0">
                <a:solidFill>
                  <a:schemeClr val="tx2">
                    <a:lumMod val="50000"/>
                  </a:schemeClr>
                </a:solidFill>
                <a:effectLst/>
              </a:rPr>
              <a:t>līdz 100 dalībniekiem</a:t>
            </a:r>
            <a:r>
              <a:rPr lang="lv-LV" sz="1400" b="0" i="0" dirty="0">
                <a:solidFill>
                  <a:schemeClr val="tx2">
                    <a:lumMod val="50000"/>
                  </a:schemeClr>
                </a:solidFill>
                <a:effectLst/>
              </a:rPr>
              <a:t>)</a:t>
            </a:r>
            <a:endParaRPr lang="en-US" sz="14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551939-FA3F-4E93-A22D-A8C0F56D69FE}"/>
              </a:ext>
            </a:extLst>
          </p:cNvPr>
          <p:cNvSpPr txBox="1"/>
          <p:nvPr/>
        </p:nvSpPr>
        <p:spPr>
          <a:xfrm>
            <a:off x="6105550" y="3103781"/>
            <a:ext cx="2895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chemeClr val="tx2">
                    <a:lumMod val="50000"/>
                  </a:schemeClr>
                </a:solidFill>
              </a:rPr>
              <a:t>SAR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FF1379F-C956-441C-8505-6AA637A88FB9}"/>
              </a:ext>
            </a:extLst>
          </p:cNvPr>
          <p:cNvSpPr/>
          <p:nvPr/>
        </p:nvSpPr>
        <p:spPr>
          <a:xfrm>
            <a:off x="5180223" y="3103781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E02187A-05EE-4F80-A5CA-D21AB43CE739}"/>
              </a:ext>
            </a:extLst>
          </p:cNvPr>
          <p:cNvSpPr/>
          <p:nvPr/>
        </p:nvSpPr>
        <p:spPr>
          <a:xfrm>
            <a:off x="6096584" y="4313359"/>
            <a:ext cx="526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0" i="0" dirty="0">
                <a:solidFill>
                  <a:schemeClr val="tx2">
                    <a:lumMod val="50000"/>
                  </a:schemeClr>
                </a:solidFill>
                <a:effectLst/>
              </a:rPr>
              <a:t>Ziņojums par aizdomīgu </a:t>
            </a:r>
            <a:r>
              <a:rPr lang="lv-LV" sz="1400" b="1" i="0" dirty="0">
                <a:solidFill>
                  <a:schemeClr val="tx2">
                    <a:lumMod val="50000"/>
                  </a:schemeClr>
                </a:solidFill>
                <a:effectLst/>
              </a:rPr>
              <a:t>darījumu</a:t>
            </a:r>
            <a:r>
              <a:rPr lang="lv-LV" sz="1400" b="0" i="0" dirty="0">
                <a:solidFill>
                  <a:schemeClr val="tx2">
                    <a:lumMod val="50000"/>
                  </a:schemeClr>
                </a:solidFill>
                <a:effectLst/>
              </a:rPr>
              <a:t> vai darījumiem </a:t>
            </a:r>
          </a:p>
          <a:p>
            <a:r>
              <a:rPr lang="lv-LV" sz="1400" b="0" i="0" dirty="0">
                <a:solidFill>
                  <a:schemeClr val="tx2">
                    <a:lumMod val="50000"/>
                  </a:schemeClr>
                </a:solidFill>
                <a:effectLst/>
              </a:rPr>
              <a:t>(līdz 1000)</a:t>
            </a:r>
            <a:endParaRPr lang="en-US" sz="14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EDC7CA-CCF0-4A7F-A10D-6A8F817A508B}"/>
              </a:ext>
            </a:extLst>
          </p:cNvPr>
          <p:cNvSpPr txBox="1"/>
          <p:nvPr/>
        </p:nvSpPr>
        <p:spPr>
          <a:xfrm>
            <a:off x="6095416" y="4038755"/>
            <a:ext cx="2895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strike="sngStrike" dirty="0">
                <a:solidFill>
                  <a:schemeClr val="tx2">
                    <a:lumMod val="50000"/>
                  </a:schemeClr>
                </a:solidFill>
              </a:rPr>
              <a:t>STR</a:t>
            </a:r>
            <a:endParaRPr lang="en-US" sz="2000" b="1" strike="sngStrik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9A1B9D-CF8D-4566-9340-FA4E2631F912}"/>
              </a:ext>
            </a:extLst>
          </p:cNvPr>
          <p:cNvSpPr/>
          <p:nvPr/>
        </p:nvSpPr>
        <p:spPr>
          <a:xfrm>
            <a:off x="5221531" y="4026396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23B44EB-F382-420C-A1BB-86B868882E25}"/>
              </a:ext>
            </a:extLst>
          </p:cNvPr>
          <p:cNvSpPr/>
          <p:nvPr/>
        </p:nvSpPr>
        <p:spPr>
          <a:xfrm>
            <a:off x="6064786" y="5189174"/>
            <a:ext cx="5292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0" i="0" dirty="0">
                <a:solidFill>
                  <a:schemeClr val="tx2">
                    <a:lumMod val="50000"/>
                  </a:schemeClr>
                </a:solidFill>
                <a:effectLst/>
              </a:rPr>
              <a:t> Sliekšņa deklarācijas ziņojums</a:t>
            </a:r>
          </a:p>
          <a:p>
            <a:r>
              <a:rPr lang="lv-LV" sz="1400" b="0" i="0" dirty="0">
                <a:solidFill>
                  <a:schemeClr val="tx2">
                    <a:lumMod val="50000"/>
                  </a:schemeClr>
                </a:solidFill>
                <a:effectLst/>
              </a:rPr>
              <a:t>(MK 17.08.2021.not. 550 skat. 14.p.)</a:t>
            </a:r>
            <a:endParaRPr lang="en-US" sz="14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E33011-FA9C-47E2-869C-CB3B5EE5BBCF}"/>
              </a:ext>
            </a:extLst>
          </p:cNvPr>
          <p:cNvSpPr txBox="1"/>
          <p:nvPr/>
        </p:nvSpPr>
        <p:spPr>
          <a:xfrm>
            <a:off x="6105548" y="4920180"/>
            <a:ext cx="2895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strike="sngStrike" dirty="0">
                <a:solidFill>
                  <a:schemeClr val="tx2">
                    <a:lumMod val="50000"/>
                  </a:schemeClr>
                </a:solidFill>
              </a:rPr>
              <a:t>CTR</a:t>
            </a:r>
            <a:endParaRPr lang="en-US" sz="2000" b="1" strike="sngStrik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AF5B38A-1136-4D37-8A75-A641C0F2B98F}"/>
              </a:ext>
            </a:extLst>
          </p:cNvPr>
          <p:cNvSpPr/>
          <p:nvPr/>
        </p:nvSpPr>
        <p:spPr>
          <a:xfrm>
            <a:off x="5210113" y="4954530"/>
            <a:ext cx="731520" cy="731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7640B7F-E31C-42A1-A8DD-B05DD64AE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83" y="3312991"/>
            <a:ext cx="304800" cy="304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9F6C695-CA38-4EF5-82F1-CF44913676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91" y="4242515"/>
            <a:ext cx="304800" cy="304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B4388E5-5197-401A-9C0C-958415F745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73" y="5197806"/>
            <a:ext cx="304800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3FB1A5-D9A6-C2D8-DF89-784842F44C11}"/>
              </a:ext>
            </a:extLst>
          </p:cNvPr>
          <p:cNvSpPr txBox="1"/>
          <p:nvPr/>
        </p:nvSpPr>
        <p:spPr>
          <a:xfrm>
            <a:off x="5282594" y="2457450"/>
            <a:ext cx="6613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*Ziņojums</a:t>
            </a:r>
            <a:r>
              <a:rPr lang="lv-LV" dirty="0"/>
              <a:t> – informācijas iesniegšana FID strukturētā veidā (aizpildot laukus goAML veidlapā)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EA242-B025-F822-CC42-5AD5AD3736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7675" y="5773949"/>
            <a:ext cx="731583" cy="7315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CE341C-9B95-751C-C9E7-6A8720F12962}"/>
              </a:ext>
            </a:extLst>
          </p:cNvPr>
          <p:cNvSpPr/>
          <p:nvPr/>
        </p:nvSpPr>
        <p:spPr>
          <a:xfrm>
            <a:off x="6064786" y="6126544"/>
            <a:ext cx="57785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0" i="0" dirty="0">
                <a:solidFill>
                  <a:schemeClr val="tx2">
                    <a:lumMod val="50000"/>
                  </a:schemeClr>
                </a:solidFill>
                <a:effectLst/>
              </a:rPr>
              <a:t>Atbilde uz Finanšu izlūkošanas dienesta pieprasījumu </a:t>
            </a:r>
            <a:endParaRPr lang="en-US" sz="11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BA2EB-A23B-61C2-10B9-B0FF9EC8A96E}"/>
              </a:ext>
            </a:extLst>
          </p:cNvPr>
          <p:cNvSpPr txBox="1"/>
          <p:nvPr/>
        </p:nvSpPr>
        <p:spPr>
          <a:xfrm>
            <a:off x="6105548" y="5842888"/>
            <a:ext cx="6372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000" b="1" dirty="0">
                <a:solidFill>
                  <a:schemeClr val="tx2">
                    <a:lumMod val="50000"/>
                  </a:schemeClr>
                </a:solidFill>
              </a:rPr>
              <a:t>DRF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1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  <p:bldP spid="42" grpId="0" animBg="1"/>
      <p:bldP spid="45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F3A527-04FE-4E61-9602-2FFA85320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1703" y="976828"/>
            <a:ext cx="5404379" cy="312863"/>
          </a:xfrm>
        </p:spPr>
        <p:txBody>
          <a:bodyPr/>
          <a:lstStyle/>
          <a:p>
            <a:r>
              <a:rPr lang="lv-LV" dirty="0"/>
              <a:t>Ziņojumu pieņemšana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610BDB-F52F-4F81-A43C-BE140004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77" y="572290"/>
            <a:ext cx="5404379" cy="384817"/>
          </a:xfrm>
        </p:spPr>
        <p:txBody>
          <a:bodyPr/>
          <a:lstStyle/>
          <a:p>
            <a:r>
              <a:rPr lang="lv-LV" dirty="0"/>
              <a:t>goAML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3EF75-82B4-4297-B86B-E0AC560BA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22</a:t>
            </a:fld>
            <a:endParaRPr lang="lv-LV"/>
          </a:p>
        </p:txBody>
      </p:sp>
      <p:sp>
        <p:nvSpPr>
          <p:cNvPr id="21" name="Freeform 351">
            <a:extLst>
              <a:ext uri="{FF2B5EF4-FFF2-40B4-BE49-F238E27FC236}">
                <a16:creationId xmlns:a16="http://schemas.microsoft.com/office/drawing/2014/main" id="{ADAC1714-0FCB-4722-B3DE-00C212536A2C}"/>
              </a:ext>
            </a:extLst>
          </p:cNvPr>
          <p:cNvSpPr>
            <a:spLocks noEditPoints="1"/>
          </p:cNvSpPr>
          <p:nvPr/>
        </p:nvSpPr>
        <p:spPr bwMode="auto">
          <a:xfrm>
            <a:off x="5212413" y="5756073"/>
            <a:ext cx="576053" cy="554810"/>
          </a:xfrm>
          <a:custGeom>
            <a:avLst/>
            <a:gdLst>
              <a:gd name="T0" fmla="*/ 1614 w 3316"/>
              <a:gd name="T1" fmla="*/ 771 h 3357"/>
              <a:gd name="T2" fmla="*/ 1574 w 3316"/>
              <a:gd name="T3" fmla="*/ 823 h 3357"/>
              <a:gd name="T4" fmla="*/ 771 w 3316"/>
              <a:gd name="T5" fmla="*/ 1396 h 3357"/>
              <a:gd name="T6" fmla="*/ 718 w 3316"/>
              <a:gd name="T7" fmla="*/ 1438 h 3357"/>
              <a:gd name="T8" fmla="*/ 708 w 3316"/>
              <a:gd name="T9" fmla="*/ 1505 h 3357"/>
              <a:gd name="T10" fmla="*/ 743 w 3316"/>
              <a:gd name="T11" fmla="*/ 1556 h 3357"/>
              <a:gd name="T12" fmla="*/ 1034 w 3316"/>
              <a:gd name="T13" fmla="*/ 2494 h 3357"/>
              <a:gd name="T14" fmla="*/ 1046 w 3316"/>
              <a:gd name="T15" fmla="*/ 2554 h 3357"/>
              <a:gd name="T16" fmla="*/ 1098 w 3316"/>
              <a:gd name="T17" fmla="*/ 2596 h 3357"/>
              <a:gd name="T18" fmla="*/ 1159 w 3316"/>
              <a:gd name="T19" fmla="*/ 2590 h 3357"/>
              <a:gd name="T20" fmla="*/ 2142 w 3316"/>
              <a:gd name="T21" fmla="*/ 2581 h 3357"/>
              <a:gd name="T22" fmla="*/ 2195 w 3316"/>
              <a:gd name="T23" fmla="*/ 2599 h 3357"/>
              <a:gd name="T24" fmla="*/ 2251 w 3316"/>
              <a:gd name="T25" fmla="*/ 2579 h 3357"/>
              <a:gd name="T26" fmla="*/ 2281 w 3316"/>
              <a:gd name="T27" fmla="*/ 2529 h 3357"/>
              <a:gd name="T28" fmla="*/ 2280 w 3316"/>
              <a:gd name="T29" fmla="*/ 2479 h 3357"/>
              <a:gd name="T30" fmla="*/ 2590 w 3316"/>
              <a:gd name="T31" fmla="*/ 1543 h 3357"/>
              <a:gd name="T32" fmla="*/ 2612 w 3316"/>
              <a:gd name="T33" fmla="*/ 1483 h 3357"/>
              <a:gd name="T34" fmla="*/ 2585 w 3316"/>
              <a:gd name="T35" fmla="*/ 1419 h 3357"/>
              <a:gd name="T36" fmla="*/ 2523 w 3316"/>
              <a:gd name="T37" fmla="*/ 1392 h 3357"/>
              <a:gd name="T38" fmla="*/ 1734 w 3316"/>
              <a:gd name="T39" fmla="*/ 802 h 3357"/>
              <a:gd name="T40" fmla="*/ 1681 w 3316"/>
              <a:gd name="T41" fmla="*/ 762 h 3357"/>
              <a:gd name="T42" fmla="*/ 1763 w 3316"/>
              <a:gd name="T43" fmla="*/ 3 h 3357"/>
              <a:gd name="T44" fmla="*/ 2066 w 3316"/>
              <a:gd name="T45" fmla="*/ 52 h 3357"/>
              <a:gd name="T46" fmla="*/ 2348 w 3316"/>
              <a:gd name="T47" fmla="*/ 152 h 3357"/>
              <a:gd name="T48" fmla="*/ 2605 w 3316"/>
              <a:gd name="T49" fmla="*/ 301 h 3357"/>
              <a:gd name="T50" fmla="*/ 2831 w 3316"/>
              <a:gd name="T51" fmla="*/ 493 h 3357"/>
              <a:gd name="T52" fmla="*/ 3019 w 3316"/>
              <a:gd name="T53" fmla="*/ 720 h 3357"/>
              <a:gd name="T54" fmla="*/ 3166 w 3316"/>
              <a:gd name="T55" fmla="*/ 980 h 3357"/>
              <a:gd name="T56" fmla="*/ 3266 w 3316"/>
              <a:gd name="T57" fmla="*/ 1266 h 3357"/>
              <a:gd name="T58" fmla="*/ 3313 w 3316"/>
              <a:gd name="T59" fmla="*/ 1573 h 3357"/>
              <a:gd name="T60" fmla="*/ 3304 w 3316"/>
              <a:gd name="T61" fmla="*/ 1889 h 3357"/>
              <a:gd name="T62" fmla="*/ 3238 w 3316"/>
              <a:gd name="T63" fmla="*/ 2189 h 3357"/>
              <a:gd name="T64" fmla="*/ 3122 w 3316"/>
              <a:gd name="T65" fmla="*/ 2468 h 3357"/>
              <a:gd name="T66" fmla="*/ 2960 w 3316"/>
              <a:gd name="T67" fmla="*/ 2716 h 3357"/>
              <a:gd name="T68" fmla="*/ 2759 w 3316"/>
              <a:gd name="T69" fmla="*/ 2933 h 3357"/>
              <a:gd name="T70" fmla="*/ 2523 w 3316"/>
              <a:gd name="T71" fmla="*/ 3111 h 3357"/>
              <a:gd name="T72" fmla="*/ 2257 w 3316"/>
              <a:gd name="T73" fmla="*/ 3245 h 3357"/>
              <a:gd name="T74" fmla="*/ 1967 w 3316"/>
              <a:gd name="T75" fmla="*/ 3329 h 3357"/>
              <a:gd name="T76" fmla="*/ 1659 w 3316"/>
              <a:gd name="T77" fmla="*/ 3357 h 3357"/>
              <a:gd name="T78" fmla="*/ 1349 w 3316"/>
              <a:gd name="T79" fmla="*/ 3329 h 3357"/>
              <a:gd name="T80" fmla="*/ 1060 w 3316"/>
              <a:gd name="T81" fmla="*/ 3245 h 3357"/>
              <a:gd name="T82" fmla="*/ 793 w 3316"/>
              <a:gd name="T83" fmla="*/ 3111 h 3357"/>
              <a:gd name="T84" fmla="*/ 558 w 3316"/>
              <a:gd name="T85" fmla="*/ 2933 h 3357"/>
              <a:gd name="T86" fmla="*/ 356 w 3316"/>
              <a:gd name="T87" fmla="*/ 2716 h 3357"/>
              <a:gd name="T88" fmla="*/ 195 w 3316"/>
              <a:gd name="T89" fmla="*/ 2468 h 3357"/>
              <a:gd name="T90" fmla="*/ 79 w 3316"/>
              <a:gd name="T91" fmla="*/ 2189 h 3357"/>
              <a:gd name="T92" fmla="*/ 13 w 3316"/>
              <a:gd name="T93" fmla="*/ 1889 h 3357"/>
              <a:gd name="T94" fmla="*/ 3 w 3316"/>
              <a:gd name="T95" fmla="*/ 1573 h 3357"/>
              <a:gd name="T96" fmla="*/ 51 w 3316"/>
              <a:gd name="T97" fmla="*/ 1266 h 3357"/>
              <a:gd name="T98" fmla="*/ 150 w 3316"/>
              <a:gd name="T99" fmla="*/ 980 h 3357"/>
              <a:gd name="T100" fmla="*/ 298 w 3316"/>
              <a:gd name="T101" fmla="*/ 720 h 3357"/>
              <a:gd name="T102" fmla="*/ 486 w 3316"/>
              <a:gd name="T103" fmla="*/ 493 h 3357"/>
              <a:gd name="T104" fmla="*/ 712 w 3316"/>
              <a:gd name="T105" fmla="*/ 301 h 3357"/>
              <a:gd name="T106" fmla="*/ 968 w 3316"/>
              <a:gd name="T107" fmla="*/ 152 h 3357"/>
              <a:gd name="T108" fmla="*/ 1251 w 3316"/>
              <a:gd name="T109" fmla="*/ 52 h 3357"/>
              <a:gd name="T110" fmla="*/ 1554 w 3316"/>
              <a:gd name="T11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16" h="3357">
                <a:moveTo>
                  <a:pt x="1659" y="759"/>
                </a:moveTo>
                <a:lnTo>
                  <a:pt x="1635" y="762"/>
                </a:lnTo>
                <a:lnTo>
                  <a:pt x="1614" y="771"/>
                </a:lnTo>
                <a:lnTo>
                  <a:pt x="1596" y="784"/>
                </a:lnTo>
                <a:lnTo>
                  <a:pt x="1583" y="802"/>
                </a:lnTo>
                <a:lnTo>
                  <a:pt x="1574" y="823"/>
                </a:lnTo>
                <a:lnTo>
                  <a:pt x="1389" y="1392"/>
                </a:lnTo>
                <a:lnTo>
                  <a:pt x="795" y="1392"/>
                </a:lnTo>
                <a:lnTo>
                  <a:pt x="771" y="1396"/>
                </a:lnTo>
                <a:lnTo>
                  <a:pt x="750" y="1405"/>
                </a:lnTo>
                <a:lnTo>
                  <a:pt x="731" y="1419"/>
                </a:lnTo>
                <a:lnTo>
                  <a:pt x="718" y="1438"/>
                </a:lnTo>
                <a:lnTo>
                  <a:pt x="708" y="1459"/>
                </a:lnTo>
                <a:lnTo>
                  <a:pt x="705" y="1483"/>
                </a:lnTo>
                <a:lnTo>
                  <a:pt x="708" y="1505"/>
                </a:lnTo>
                <a:lnTo>
                  <a:pt x="716" y="1525"/>
                </a:lnTo>
                <a:lnTo>
                  <a:pt x="727" y="1543"/>
                </a:lnTo>
                <a:lnTo>
                  <a:pt x="743" y="1556"/>
                </a:lnTo>
                <a:lnTo>
                  <a:pt x="1223" y="1908"/>
                </a:lnTo>
                <a:lnTo>
                  <a:pt x="1037" y="2479"/>
                </a:lnTo>
                <a:lnTo>
                  <a:pt x="1034" y="2494"/>
                </a:lnTo>
                <a:lnTo>
                  <a:pt x="1033" y="2509"/>
                </a:lnTo>
                <a:lnTo>
                  <a:pt x="1036" y="2532"/>
                </a:lnTo>
                <a:lnTo>
                  <a:pt x="1046" y="2554"/>
                </a:lnTo>
                <a:lnTo>
                  <a:pt x="1059" y="2572"/>
                </a:lnTo>
                <a:lnTo>
                  <a:pt x="1078" y="2586"/>
                </a:lnTo>
                <a:lnTo>
                  <a:pt x="1098" y="2596"/>
                </a:lnTo>
                <a:lnTo>
                  <a:pt x="1122" y="2599"/>
                </a:lnTo>
                <a:lnTo>
                  <a:pt x="1141" y="2597"/>
                </a:lnTo>
                <a:lnTo>
                  <a:pt x="1159" y="2590"/>
                </a:lnTo>
                <a:lnTo>
                  <a:pt x="1174" y="2581"/>
                </a:lnTo>
                <a:lnTo>
                  <a:pt x="1659" y="2227"/>
                </a:lnTo>
                <a:lnTo>
                  <a:pt x="2142" y="2581"/>
                </a:lnTo>
                <a:lnTo>
                  <a:pt x="2158" y="2590"/>
                </a:lnTo>
                <a:lnTo>
                  <a:pt x="2175" y="2597"/>
                </a:lnTo>
                <a:lnTo>
                  <a:pt x="2195" y="2599"/>
                </a:lnTo>
                <a:lnTo>
                  <a:pt x="2215" y="2596"/>
                </a:lnTo>
                <a:lnTo>
                  <a:pt x="2234" y="2589"/>
                </a:lnTo>
                <a:lnTo>
                  <a:pt x="2251" y="2579"/>
                </a:lnTo>
                <a:lnTo>
                  <a:pt x="2264" y="2564"/>
                </a:lnTo>
                <a:lnTo>
                  <a:pt x="2275" y="2547"/>
                </a:lnTo>
                <a:lnTo>
                  <a:pt x="2281" y="2529"/>
                </a:lnTo>
                <a:lnTo>
                  <a:pt x="2284" y="2509"/>
                </a:lnTo>
                <a:lnTo>
                  <a:pt x="2283" y="2494"/>
                </a:lnTo>
                <a:lnTo>
                  <a:pt x="2280" y="2479"/>
                </a:lnTo>
                <a:lnTo>
                  <a:pt x="2094" y="1908"/>
                </a:lnTo>
                <a:lnTo>
                  <a:pt x="2574" y="1556"/>
                </a:lnTo>
                <a:lnTo>
                  <a:pt x="2590" y="1543"/>
                </a:lnTo>
                <a:lnTo>
                  <a:pt x="2601" y="1525"/>
                </a:lnTo>
                <a:lnTo>
                  <a:pt x="2609" y="1505"/>
                </a:lnTo>
                <a:lnTo>
                  <a:pt x="2612" y="1483"/>
                </a:lnTo>
                <a:lnTo>
                  <a:pt x="2609" y="1459"/>
                </a:lnTo>
                <a:lnTo>
                  <a:pt x="2599" y="1438"/>
                </a:lnTo>
                <a:lnTo>
                  <a:pt x="2585" y="1419"/>
                </a:lnTo>
                <a:lnTo>
                  <a:pt x="2567" y="1405"/>
                </a:lnTo>
                <a:lnTo>
                  <a:pt x="2545" y="1396"/>
                </a:lnTo>
                <a:lnTo>
                  <a:pt x="2523" y="1392"/>
                </a:lnTo>
                <a:lnTo>
                  <a:pt x="1928" y="1392"/>
                </a:lnTo>
                <a:lnTo>
                  <a:pt x="1744" y="823"/>
                </a:lnTo>
                <a:lnTo>
                  <a:pt x="1734" y="802"/>
                </a:lnTo>
                <a:lnTo>
                  <a:pt x="1721" y="784"/>
                </a:lnTo>
                <a:lnTo>
                  <a:pt x="1703" y="771"/>
                </a:lnTo>
                <a:lnTo>
                  <a:pt x="1681" y="762"/>
                </a:lnTo>
                <a:lnTo>
                  <a:pt x="1659" y="759"/>
                </a:lnTo>
                <a:close/>
                <a:moveTo>
                  <a:pt x="1659" y="0"/>
                </a:moveTo>
                <a:lnTo>
                  <a:pt x="1763" y="3"/>
                </a:lnTo>
                <a:lnTo>
                  <a:pt x="1866" y="14"/>
                </a:lnTo>
                <a:lnTo>
                  <a:pt x="1967" y="30"/>
                </a:lnTo>
                <a:lnTo>
                  <a:pt x="2066" y="52"/>
                </a:lnTo>
                <a:lnTo>
                  <a:pt x="2163" y="80"/>
                </a:lnTo>
                <a:lnTo>
                  <a:pt x="2257" y="114"/>
                </a:lnTo>
                <a:lnTo>
                  <a:pt x="2348" y="152"/>
                </a:lnTo>
                <a:lnTo>
                  <a:pt x="2438" y="198"/>
                </a:lnTo>
                <a:lnTo>
                  <a:pt x="2523" y="247"/>
                </a:lnTo>
                <a:lnTo>
                  <a:pt x="2605" y="301"/>
                </a:lnTo>
                <a:lnTo>
                  <a:pt x="2683" y="361"/>
                </a:lnTo>
                <a:lnTo>
                  <a:pt x="2759" y="424"/>
                </a:lnTo>
                <a:lnTo>
                  <a:pt x="2831" y="493"/>
                </a:lnTo>
                <a:lnTo>
                  <a:pt x="2897" y="565"/>
                </a:lnTo>
                <a:lnTo>
                  <a:pt x="2960" y="641"/>
                </a:lnTo>
                <a:lnTo>
                  <a:pt x="3019" y="720"/>
                </a:lnTo>
                <a:lnTo>
                  <a:pt x="3073" y="803"/>
                </a:lnTo>
                <a:lnTo>
                  <a:pt x="3122" y="891"/>
                </a:lnTo>
                <a:lnTo>
                  <a:pt x="3166" y="980"/>
                </a:lnTo>
                <a:lnTo>
                  <a:pt x="3205" y="1073"/>
                </a:lnTo>
                <a:lnTo>
                  <a:pt x="3238" y="1168"/>
                </a:lnTo>
                <a:lnTo>
                  <a:pt x="3266" y="1266"/>
                </a:lnTo>
                <a:lnTo>
                  <a:pt x="3288" y="1366"/>
                </a:lnTo>
                <a:lnTo>
                  <a:pt x="3304" y="1468"/>
                </a:lnTo>
                <a:lnTo>
                  <a:pt x="3313" y="1573"/>
                </a:lnTo>
                <a:lnTo>
                  <a:pt x="3316" y="1679"/>
                </a:lnTo>
                <a:lnTo>
                  <a:pt x="3313" y="1785"/>
                </a:lnTo>
                <a:lnTo>
                  <a:pt x="3304" y="1889"/>
                </a:lnTo>
                <a:lnTo>
                  <a:pt x="3288" y="1991"/>
                </a:lnTo>
                <a:lnTo>
                  <a:pt x="3266" y="2092"/>
                </a:lnTo>
                <a:lnTo>
                  <a:pt x="3238" y="2189"/>
                </a:lnTo>
                <a:lnTo>
                  <a:pt x="3205" y="2285"/>
                </a:lnTo>
                <a:lnTo>
                  <a:pt x="3166" y="2377"/>
                </a:lnTo>
                <a:lnTo>
                  <a:pt x="3122" y="2468"/>
                </a:lnTo>
                <a:lnTo>
                  <a:pt x="3073" y="2554"/>
                </a:lnTo>
                <a:lnTo>
                  <a:pt x="3019" y="2637"/>
                </a:lnTo>
                <a:lnTo>
                  <a:pt x="2960" y="2716"/>
                </a:lnTo>
                <a:lnTo>
                  <a:pt x="2897" y="2793"/>
                </a:lnTo>
                <a:lnTo>
                  <a:pt x="2831" y="2866"/>
                </a:lnTo>
                <a:lnTo>
                  <a:pt x="2759" y="2933"/>
                </a:lnTo>
                <a:lnTo>
                  <a:pt x="2683" y="2997"/>
                </a:lnTo>
                <a:lnTo>
                  <a:pt x="2605" y="3057"/>
                </a:lnTo>
                <a:lnTo>
                  <a:pt x="2523" y="3111"/>
                </a:lnTo>
                <a:lnTo>
                  <a:pt x="2438" y="3161"/>
                </a:lnTo>
                <a:lnTo>
                  <a:pt x="2348" y="3205"/>
                </a:lnTo>
                <a:lnTo>
                  <a:pt x="2257" y="3245"/>
                </a:lnTo>
                <a:lnTo>
                  <a:pt x="2163" y="3278"/>
                </a:lnTo>
                <a:lnTo>
                  <a:pt x="2066" y="3307"/>
                </a:lnTo>
                <a:lnTo>
                  <a:pt x="1967" y="3329"/>
                </a:lnTo>
                <a:lnTo>
                  <a:pt x="1866" y="3344"/>
                </a:lnTo>
                <a:lnTo>
                  <a:pt x="1763" y="3354"/>
                </a:lnTo>
                <a:lnTo>
                  <a:pt x="1659" y="3357"/>
                </a:lnTo>
                <a:lnTo>
                  <a:pt x="1554" y="3354"/>
                </a:lnTo>
                <a:lnTo>
                  <a:pt x="1450" y="3344"/>
                </a:lnTo>
                <a:lnTo>
                  <a:pt x="1349" y="3329"/>
                </a:lnTo>
                <a:lnTo>
                  <a:pt x="1251" y="3307"/>
                </a:lnTo>
                <a:lnTo>
                  <a:pt x="1153" y="3278"/>
                </a:lnTo>
                <a:lnTo>
                  <a:pt x="1060" y="3245"/>
                </a:lnTo>
                <a:lnTo>
                  <a:pt x="968" y="3205"/>
                </a:lnTo>
                <a:lnTo>
                  <a:pt x="880" y="3161"/>
                </a:lnTo>
                <a:lnTo>
                  <a:pt x="793" y="3111"/>
                </a:lnTo>
                <a:lnTo>
                  <a:pt x="712" y="3057"/>
                </a:lnTo>
                <a:lnTo>
                  <a:pt x="633" y="2997"/>
                </a:lnTo>
                <a:lnTo>
                  <a:pt x="558" y="2933"/>
                </a:lnTo>
                <a:lnTo>
                  <a:pt x="486" y="2866"/>
                </a:lnTo>
                <a:lnTo>
                  <a:pt x="419" y="2793"/>
                </a:lnTo>
                <a:lnTo>
                  <a:pt x="356" y="2716"/>
                </a:lnTo>
                <a:lnTo>
                  <a:pt x="298" y="2637"/>
                </a:lnTo>
                <a:lnTo>
                  <a:pt x="244" y="2554"/>
                </a:lnTo>
                <a:lnTo>
                  <a:pt x="195" y="2468"/>
                </a:lnTo>
                <a:lnTo>
                  <a:pt x="150" y="2377"/>
                </a:lnTo>
                <a:lnTo>
                  <a:pt x="112" y="2285"/>
                </a:lnTo>
                <a:lnTo>
                  <a:pt x="79" y="2189"/>
                </a:lnTo>
                <a:lnTo>
                  <a:pt x="51" y="2092"/>
                </a:lnTo>
                <a:lnTo>
                  <a:pt x="29" y="1991"/>
                </a:lnTo>
                <a:lnTo>
                  <a:pt x="13" y="1889"/>
                </a:lnTo>
                <a:lnTo>
                  <a:pt x="3" y="1785"/>
                </a:lnTo>
                <a:lnTo>
                  <a:pt x="0" y="1679"/>
                </a:lnTo>
                <a:lnTo>
                  <a:pt x="3" y="1573"/>
                </a:lnTo>
                <a:lnTo>
                  <a:pt x="13" y="1468"/>
                </a:lnTo>
                <a:lnTo>
                  <a:pt x="29" y="1366"/>
                </a:lnTo>
                <a:lnTo>
                  <a:pt x="51" y="1266"/>
                </a:lnTo>
                <a:lnTo>
                  <a:pt x="79" y="1168"/>
                </a:lnTo>
                <a:lnTo>
                  <a:pt x="112" y="1073"/>
                </a:lnTo>
                <a:lnTo>
                  <a:pt x="150" y="980"/>
                </a:lnTo>
                <a:lnTo>
                  <a:pt x="195" y="891"/>
                </a:lnTo>
                <a:lnTo>
                  <a:pt x="244" y="803"/>
                </a:lnTo>
                <a:lnTo>
                  <a:pt x="298" y="720"/>
                </a:lnTo>
                <a:lnTo>
                  <a:pt x="356" y="641"/>
                </a:lnTo>
                <a:lnTo>
                  <a:pt x="419" y="565"/>
                </a:lnTo>
                <a:lnTo>
                  <a:pt x="486" y="493"/>
                </a:lnTo>
                <a:lnTo>
                  <a:pt x="558" y="424"/>
                </a:lnTo>
                <a:lnTo>
                  <a:pt x="633" y="361"/>
                </a:lnTo>
                <a:lnTo>
                  <a:pt x="712" y="301"/>
                </a:lnTo>
                <a:lnTo>
                  <a:pt x="793" y="247"/>
                </a:lnTo>
                <a:lnTo>
                  <a:pt x="880" y="198"/>
                </a:lnTo>
                <a:lnTo>
                  <a:pt x="968" y="152"/>
                </a:lnTo>
                <a:lnTo>
                  <a:pt x="1060" y="114"/>
                </a:lnTo>
                <a:lnTo>
                  <a:pt x="1153" y="80"/>
                </a:lnTo>
                <a:lnTo>
                  <a:pt x="1251" y="52"/>
                </a:lnTo>
                <a:lnTo>
                  <a:pt x="1349" y="30"/>
                </a:lnTo>
                <a:lnTo>
                  <a:pt x="1450" y="14"/>
                </a:lnTo>
                <a:lnTo>
                  <a:pt x="1554" y="3"/>
                </a:lnTo>
                <a:lnTo>
                  <a:pt x="16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ru-RU" sz="36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C854A9-29EA-BEDA-2B94-F0597FDD16B1}"/>
              </a:ext>
            </a:extLst>
          </p:cNvPr>
          <p:cNvGrpSpPr/>
          <p:nvPr/>
        </p:nvGrpSpPr>
        <p:grpSpPr>
          <a:xfrm>
            <a:off x="4686153" y="2374292"/>
            <a:ext cx="1143072" cy="896811"/>
            <a:chOff x="5487749" y="676582"/>
            <a:chExt cx="1096665" cy="8968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DD9460A-ACE0-7027-61D3-C5947A3B3C43}"/>
                </a:ext>
              </a:extLst>
            </p:cNvPr>
            <p:cNvGrpSpPr/>
            <p:nvPr/>
          </p:nvGrpSpPr>
          <p:grpSpPr>
            <a:xfrm>
              <a:off x="5487749" y="676582"/>
              <a:ext cx="1096665" cy="896811"/>
              <a:chOff x="5483025" y="573754"/>
              <a:chExt cx="1378214" cy="103120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347CC34-4A82-9100-795F-EF23736BA220}"/>
                  </a:ext>
                </a:extLst>
              </p:cNvPr>
              <p:cNvGrpSpPr/>
              <p:nvPr/>
            </p:nvGrpSpPr>
            <p:grpSpPr>
              <a:xfrm>
                <a:off x="5483025" y="584985"/>
                <a:ext cx="1079114" cy="1019974"/>
                <a:chOff x="5483025" y="584985"/>
                <a:chExt cx="1079114" cy="1019974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EC501231-24E3-4BF0-837C-83CB992DFEA4}"/>
                    </a:ext>
                  </a:extLst>
                </p:cNvPr>
                <p:cNvSpPr/>
                <p:nvPr/>
              </p:nvSpPr>
              <p:spPr>
                <a:xfrm>
                  <a:off x="5483025" y="584985"/>
                  <a:ext cx="1079114" cy="101997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7200" dirty="0"/>
                </a:p>
              </p:txBody>
            </p:sp>
            <p:grpSp>
              <p:nvGrpSpPr>
                <p:cNvPr id="10" name="Группа 40">
                  <a:extLst>
                    <a:ext uri="{FF2B5EF4-FFF2-40B4-BE49-F238E27FC236}">
                      <a16:creationId xmlns:a16="http://schemas.microsoft.com/office/drawing/2014/main" id="{9B22B40A-5B0D-4E1A-9401-F19DF338BEC6}"/>
                    </a:ext>
                  </a:extLst>
                </p:cNvPr>
                <p:cNvGrpSpPr/>
                <p:nvPr/>
              </p:nvGrpSpPr>
              <p:grpSpPr>
                <a:xfrm>
                  <a:off x="5784474" y="835702"/>
                  <a:ext cx="541716" cy="518538"/>
                  <a:chOff x="5842001" y="3197226"/>
                  <a:chExt cx="4371974" cy="4427537"/>
                </a:xfrm>
                <a:solidFill>
                  <a:schemeClr val="bg1"/>
                </a:solidFill>
              </p:grpSpPr>
              <p:sp>
                <p:nvSpPr>
                  <p:cNvPr id="11" name="Freeform 32">
                    <a:extLst>
                      <a:ext uri="{FF2B5EF4-FFF2-40B4-BE49-F238E27FC236}">
                        <a16:creationId xmlns:a16="http://schemas.microsoft.com/office/drawing/2014/main" id="{3F18E3C1-847E-4491-A7E7-CA0E362C30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42001" y="4175126"/>
                    <a:ext cx="1500187" cy="1889125"/>
                  </a:xfrm>
                  <a:custGeom>
                    <a:avLst/>
                    <a:gdLst>
                      <a:gd name="T0" fmla="*/ 472 w 1890"/>
                      <a:gd name="T1" fmla="*/ 0 h 2381"/>
                      <a:gd name="T2" fmla="*/ 1890 w 1890"/>
                      <a:gd name="T3" fmla="*/ 2381 h 2381"/>
                      <a:gd name="T4" fmla="*/ 124 w 1890"/>
                      <a:gd name="T5" fmla="*/ 2381 h 2381"/>
                      <a:gd name="T6" fmla="*/ 80 w 1890"/>
                      <a:gd name="T7" fmla="*/ 2222 h 2381"/>
                      <a:gd name="T8" fmla="*/ 45 w 1890"/>
                      <a:gd name="T9" fmla="*/ 2062 h 2381"/>
                      <a:gd name="T10" fmla="*/ 21 w 1890"/>
                      <a:gd name="T11" fmla="*/ 1896 h 2381"/>
                      <a:gd name="T12" fmla="*/ 5 w 1890"/>
                      <a:gd name="T13" fmla="*/ 1728 h 2381"/>
                      <a:gd name="T14" fmla="*/ 0 w 1890"/>
                      <a:gd name="T15" fmla="*/ 1557 h 2381"/>
                      <a:gd name="T16" fmla="*/ 5 w 1890"/>
                      <a:gd name="T17" fmla="*/ 1385 h 2381"/>
                      <a:gd name="T18" fmla="*/ 21 w 1890"/>
                      <a:gd name="T19" fmla="*/ 1217 h 2381"/>
                      <a:gd name="T20" fmla="*/ 47 w 1890"/>
                      <a:gd name="T21" fmla="*/ 1050 h 2381"/>
                      <a:gd name="T22" fmla="*/ 81 w 1890"/>
                      <a:gd name="T23" fmla="*/ 888 h 2381"/>
                      <a:gd name="T24" fmla="*/ 124 w 1890"/>
                      <a:gd name="T25" fmla="*/ 729 h 2381"/>
                      <a:gd name="T26" fmla="*/ 178 w 1890"/>
                      <a:gd name="T27" fmla="*/ 574 h 2381"/>
                      <a:gd name="T28" fmla="*/ 240 w 1890"/>
                      <a:gd name="T29" fmla="*/ 424 h 2381"/>
                      <a:gd name="T30" fmla="*/ 309 w 1890"/>
                      <a:gd name="T31" fmla="*/ 277 h 2381"/>
                      <a:gd name="T32" fmla="*/ 386 w 1890"/>
                      <a:gd name="T33" fmla="*/ 136 h 2381"/>
                      <a:gd name="T34" fmla="*/ 472 w 1890"/>
                      <a:gd name="T35" fmla="*/ 0 h 23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890" h="2381">
                        <a:moveTo>
                          <a:pt x="472" y="0"/>
                        </a:moveTo>
                        <a:lnTo>
                          <a:pt x="1890" y="2381"/>
                        </a:lnTo>
                        <a:lnTo>
                          <a:pt x="124" y="2381"/>
                        </a:lnTo>
                        <a:lnTo>
                          <a:pt x="80" y="2222"/>
                        </a:lnTo>
                        <a:lnTo>
                          <a:pt x="45" y="2062"/>
                        </a:lnTo>
                        <a:lnTo>
                          <a:pt x="21" y="1896"/>
                        </a:lnTo>
                        <a:lnTo>
                          <a:pt x="5" y="1728"/>
                        </a:lnTo>
                        <a:lnTo>
                          <a:pt x="0" y="1557"/>
                        </a:lnTo>
                        <a:lnTo>
                          <a:pt x="5" y="1385"/>
                        </a:lnTo>
                        <a:lnTo>
                          <a:pt x="21" y="1217"/>
                        </a:lnTo>
                        <a:lnTo>
                          <a:pt x="47" y="1050"/>
                        </a:lnTo>
                        <a:lnTo>
                          <a:pt x="81" y="888"/>
                        </a:lnTo>
                        <a:lnTo>
                          <a:pt x="124" y="729"/>
                        </a:lnTo>
                        <a:lnTo>
                          <a:pt x="178" y="574"/>
                        </a:lnTo>
                        <a:lnTo>
                          <a:pt x="240" y="424"/>
                        </a:lnTo>
                        <a:lnTo>
                          <a:pt x="309" y="277"/>
                        </a:lnTo>
                        <a:lnTo>
                          <a:pt x="386" y="136"/>
                        </a:lnTo>
                        <a:lnTo>
                          <a:pt x="47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82880" tIns="91440" rIns="18288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600"/>
                  </a:p>
                </p:txBody>
              </p:sp>
              <p:sp>
                <p:nvSpPr>
                  <p:cNvPr id="12" name="Freeform 33">
                    <a:extLst>
                      <a:ext uri="{FF2B5EF4-FFF2-40B4-BE49-F238E27FC236}">
                        <a16:creationId xmlns:a16="http://schemas.microsoft.com/office/drawing/2014/main" id="{DFBD8E9E-F163-4267-AE2D-455C69054D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13675" y="3255963"/>
                    <a:ext cx="2193925" cy="1216025"/>
                  </a:xfrm>
                  <a:custGeom>
                    <a:avLst/>
                    <a:gdLst>
                      <a:gd name="T0" fmla="*/ 890 w 2763"/>
                      <a:gd name="T1" fmla="*/ 0 h 1533"/>
                      <a:gd name="T2" fmla="*/ 1044 w 2763"/>
                      <a:gd name="T3" fmla="*/ 40 h 1533"/>
                      <a:gd name="T4" fmla="*/ 1195 w 2763"/>
                      <a:gd name="T5" fmla="*/ 90 h 1533"/>
                      <a:gd name="T6" fmla="*/ 1342 w 2763"/>
                      <a:gd name="T7" fmla="*/ 148 h 1533"/>
                      <a:gd name="T8" fmla="*/ 1483 w 2763"/>
                      <a:gd name="T9" fmla="*/ 214 h 1533"/>
                      <a:gd name="T10" fmla="*/ 1621 w 2763"/>
                      <a:gd name="T11" fmla="*/ 287 h 1533"/>
                      <a:gd name="T12" fmla="*/ 1754 w 2763"/>
                      <a:gd name="T13" fmla="*/ 368 h 1533"/>
                      <a:gd name="T14" fmla="*/ 1883 w 2763"/>
                      <a:gd name="T15" fmla="*/ 457 h 1533"/>
                      <a:gd name="T16" fmla="*/ 2005 w 2763"/>
                      <a:gd name="T17" fmla="*/ 553 h 1533"/>
                      <a:gd name="T18" fmla="*/ 2122 w 2763"/>
                      <a:gd name="T19" fmla="*/ 655 h 1533"/>
                      <a:gd name="T20" fmla="*/ 2234 w 2763"/>
                      <a:gd name="T21" fmla="*/ 764 h 1533"/>
                      <a:gd name="T22" fmla="*/ 2339 w 2763"/>
                      <a:gd name="T23" fmla="*/ 879 h 1533"/>
                      <a:gd name="T24" fmla="*/ 2438 w 2763"/>
                      <a:gd name="T25" fmla="*/ 999 h 1533"/>
                      <a:gd name="T26" fmla="*/ 2531 w 2763"/>
                      <a:gd name="T27" fmla="*/ 1125 h 1533"/>
                      <a:gd name="T28" fmla="*/ 2615 w 2763"/>
                      <a:gd name="T29" fmla="*/ 1255 h 1533"/>
                      <a:gd name="T30" fmla="*/ 2693 w 2763"/>
                      <a:gd name="T31" fmla="*/ 1392 h 1533"/>
                      <a:gd name="T32" fmla="*/ 2763 w 2763"/>
                      <a:gd name="T33" fmla="*/ 1533 h 1533"/>
                      <a:gd name="T34" fmla="*/ 0 w 2763"/>
                      <a:gd name="T35" fmla="*/ 1533 h 1533"/>
                      <a:gd name="T36" fmla="*/ 890 w 2763"/>
                      <a:gd name="T37" fmla="*/ 0 h 15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763" h="1533">
                        <a:moveTo>
                          <a:pt x="890" y="0"/>
                        </a:moveTo>
                        <a:lnTo>
                          <a:pt x="1044" y="40"/>
                        </a:lnTo>
                        <a:lnTo>
                          <a:pt x="1195" y="90"/>
                        </a:lnTo>
                        <a:lnTo>
                          <a:pt x="1342" y="148"/>
                        </a:lnTo>
                        <a:lnTo>
                          <a:pt x="1483" y="214"/>
                        </a:lnTo>
                        <a:lnTo>
                          <a:pt x="1621" y="287"/>
                        </a:lnTo>
                        <a:lnTo>
                          <a:pt x="1754" y="368"/>
                        </a:lnTo>
                        <a:lnTo>
                          <a:pt x="1883" y="457"/>
                        </a:lnTo>
                        <a:lnTo>
                          <a:pt x="2005" y="553"/>
                        </a:lnTo>
                        <a:lnTo>
                          <a:pt x="2122" y="655"/>
                        </a:lnTo>
                        <a:lnTo>
                          <a:pt x="2234" y="764"/>
                        </a:lnTo>
                        <a:lnTo>
                          <a:pt x="2339" y="879"/>
                        </a:lnTo>
                        <a:lnTo>
                          <a:pt x="2438" y="999"/>
                        </a:lnTo>
                        <a:lnTo>
                          <a:pt x="2531" y="1125"/>
                        </a:lnTo>
                        <a:lnTo>
                          <a:pt x="2615" y="1255"/>
                        </a:lnTo>
                        <a:lnTo>
                          <a:pt x="2693" y="1392"/>
                        </a:lnTo>
                        <a:lnTo>
                          <a:pt x="2763" y="1533"/>
                        </a:lnTo>
                        <a:lnTo>
                          <a:pt x="0" y="1533"/>
                        </a:lnTo>
                        <a:lnTo>
                          <a:pt x="89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82880" tIns="91440" rIns="18288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600"/>
                  </a:p>
                </p:txBody>
              </p:sp>
              <p:sp>
                <p:nvSpPr>
                  <p:cNvPr id="13" name="Freeform 34">
                    <a:extLst>
                      <a:ext uri="{FF2B5EF4-FFF2-40B4-BE49-F238E27FC236}">
                        <a16:creationId xmlns:a16="http://schemas.microsoft.com/office/drawing/2014/main" id="{5B765EB3-5CDB-48CA-BFD2-408FD84722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91275" y="3197226"/>
                    <a:ext cx="1851025" cy="1960563"/>
                  </a:xfrm>
                  <a:custGeom>
                    <a:avLst/>
                    <a:gdLst>
                      <a:gd name="T0" fmla="*/ 2064 w 2333"/>
                      <a:gd name="T1" fmla="*/ 0 h 2470"/>
                      <a:gd name="T2" fmla="*/ 2199 w 2333"/>
                      <a:gd name="T3" fmla="*/ 4 h 2470"/>
                      <a:gd name="T4" fmla="*/ 2333 w 2333"/>
                      <a:gd name="T5" fmla="*/ 14 h 2470"/>
                      <a:gd name="T6" fmla="*/ 906 w 2333"/>
                      <a:gd name="T7" fmla="*/ 2470 h 2470"/>
                      <a:gd name="T8" fmla="*/ 0 w 2333"/>
                      <a:gd name="T9" fmla="*/ 946 h 2470"/>
                      <a:gd name="T10" fmla="*/ 112 w 2333"/>
                      <a:gd name="T11" fmla="*/ 825 h 2470"/>
                      <a:gd name="T12" fmla="*/ 229 w 2333"/>
                      <a:gd name="T13" fmla="*/ 712 h 2470"/>
                      <a:gd name="T14" fmla="*/ 355 w 2333"/>
                      <a:gd name="T15" fmla="*/ 606 h 2470"/>
                      <a:gd name="T16" fmla="*/ 486 w 2333"/>
                      <a:gd name="T17" fmla="*/ 506 h 2470"/>
                      <a:gd name="T18" fmla="*/ 624 w 2333"/>
                      <a:gd name="T19" fmla="*/ 414 h 2470"/>
                      <a:gd name="T20" fmla="*/ 765 w 2333"/>
                      <a:gd name="T21" fmla="*/ 332 h 2470"/>
                      <a:gd name="T22" fmla="*/ 913 w 2333"/>
                      <a:gd name="T23" fmla="*/ 257 h 2470"/>
                      <a:gd name="T24" fmla="*/ 1065 w 2333"/>
                      <a:gd name="T25" fmla="*/ 190 h 2470"/>
                      <a:gd name="T26" fmla="*/ 1222 w 2333"/>
                      <a:gd name="T27" fmla="*/ 135 h 2470"/>
                      <a:gd name="T28" fmla="*/ 1384 w 2333"/>
                      <a:gd name="T29" fmla="*/ 88 h 2470"/>
                      <a:gd name="T30" fmla="*/ 1549 w 2333"/>
                      <a:gd name="T31" fmla="*/ 49 h 2470"/>
                      <a:gd name="T32" fmla="*/ 1718 w 2333"/>
                      <a:gd name="T33" fmla="*/ 23 h 2470"/>
                      <a:gd name="T34" fmla="*/ 1888 w 2333"/>
                      <a:gd name="T35" fmla="*/ 7 h 2470"/>
                      <a:gd name="T36" fmla="*/ 2064 w 2333"/>
                      <a:gd name="T37" fmla="*/ 0 h 24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333" h="2470">
                        <a:moveTo>
                          <a:pt x="2064" y="0"/>
                        </a:moveTo>
                        <a:lnTo>
                          <a:pt x="2199" y="4"/>
                        </a:lnTo>
                        <a:lnTo>
                          <a:pt x="2333" y="14"/>
                        </a:lnTo>
                        <a:lnTo>
                          <a:pt x="906" y="2470"/>
                        </a:lnTo>
                        <a:lnTo>
                          <a:pt x="0" y="946"/>
                        </a:lnTo>
                        <a:lnTo>
                          <a:pt x="112" y="825"/>
                        </a:lnTo>
                        <a:lnTo>
                          <a:pt x="229" y="712"/>
                        </a:lnTo>
                        <a:lnTo>
                          <a:pt x="355" y="606"/>
                        </a:lnTo>
                        <a:lnTo>
                          <a:pt x="486" y="506"/>
                        </a:lnTo>
                        <a:lnTo>
                          <a:pt x="624" y="414"/>
                        </a:lnTo>
                        <a:lnTo>
                          <a:pt x="765" y="332"/>
                        </a:lnTo>
                        <a:lnTo>
                          <a:pt x="913" y="257"/>
                        </a:lnTo>
                        <a:lnTo>
                          <a:pt x="1065" y="190"/>
                        </a:lnTo>
                        <a:lnTo>
                          <a:pt x="1222" y="135"/>
                        </a:lnTo>
                        <a:lnTo>
                          <a:pt x="1384" y="88"/>
                        </a:lnTo>
                        <a:lnTo>
                          <a:pt x="1549" y="49"/>
                        </a:lnTo>
                        <a:lnTo>
                          <a:pt x="1718" y="23"/>
                        </a:lnTo>
                        <a:lnTo>
                          <a:pt x="1888" y="7"/>
                        </a:lnTo>
                        <a:lnTo>
                          <a:pt x="2064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82880" tIns="91440" rIns="18288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600"/>
                  </a:p>
                </p:txBody>
              </p:sp>
              <p:sp>
                <p:nvSpPr>
                  <p:cNvPr id="14" name="Freeform 35">
                    <a:extLst>
                      <a:ext uri="{FF2B5EF4-FFF2-40B4-BE49-F238E27FC236}">
                        <a16:creationId xmlns:a16="http://schemas.microsoft.com/office/drawing/2014/main" id="{FC8547BF-4BF7-42B3-88E1-3EFC558BAF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42025" y="6332538"/>
                    <a:ext cx="2216150" cy="1252538"/>
                  </a:xfrm>
                  <a:custGeom>
                    <a:avLst/>
                    <a:gdLst>
                      <a:gd name="T0" fmla="*/ 0 w 2793"/>
                      <a:gd name="T1" fmla="*/ 0 h 1579"/>
                      <a:gd name="T2" fmla="*/ 2793 w 2793"/>
                      <a:gd name="T3" fmla="*/ 0 h 1579"/>
                      <a:gd name="T4" fmla="*/ 1921 w 2793"/>
                      <a:gd name="T5" fmla="*/ 1541 h 1579"/>
                      <a:gd name="T6" fmla="*/ 1985 w 2793"/>
                      <a:gd name="T7" fmla="*/ 1579 h 1579"/>
                      <a:gd name="T8" fmla="*/ 1821 w 2793"/>
                      <a:gd name="T9" fmla="*/ 1542 h 1579"/>
                      <a:gd name="T10" fmla="*/ 1661 w 2793"/>
                      <a:gd name="T11" fmla="*/ 1495 h 1579"/>
                      <a:gd name="T12" fmla="*/ 1506 w 2793"/>
                      <a:gd name="T13" fmla="*/ 1439 h 1579"/>
                      <a:gd name="T14" fmla="*/ 1354 w 2793"/>
                      <a:gd name="T15" fmla="*/ 1373 h 1579"/>
                      <a:gd name="T16" fmla="*/ 1208 w 2793"/>
                      <a:gd name="T17" fmla="*/ 1300 h 1579"/>
                      <a:gd name="T18" fmla="*/ 1065 w 2793"/>
                      <a:gd name="T19" fmla="*/ 1218 h 1579"/>
                      <a:gd name="T20" fmla="*/ 928 w 2793"/>
                      <a:gd name="T21" fmla="*/ 1127 h 1579"/>
                      <a:gd name="T22" fmla="*/ 799 w 2793"/>
                      <a:gd name="T23" fmla="*/ 1028 h 1579"/>
                      <a:gd name="T24" fmla="*/ 673 w 2793"/>
                      <a:gd name="T25" fmla="*/ 923 h 1579"/>
                      <a:gd name="T26" fmla="*/ 556 w 2793"/>
                      <a:gd name="T27" fmla="*/ 810 h 1579"/>
                      <a:gd name="T28" fmla="*/ 444 w 2793"/>
                      <a:gd name="T29" fmla="*/ 689 h 1579"/>
                      <a:gd name="T30" fmla="*/ 341 w 2793"/>
                      <a:gd name="T31" fmla="*/ 564 h 1579"/>
                      <a:gd name="T32" fmla="*/ 243 w 2793"/>
                      <a:gd name="T33" fmla="*/ 431 h 1579"/>
                      <a:gd name="T34" fmla="*/ 153 w 2793"/>
                      <a:gd name="T35" fmla="*/ 293 h 1579"/>
                      <a:gd name="T36" fmla="*/ 72 w 2793"/>
                      <a:gd name="T37" fmla="*/ 150 h 1579"/>
                      <a:gd name="T38" fmla="*/ 0 w 2793"/>
                      <a:gd name="T39" fmla="*/ 0 h 15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793" h="1579">
                        <a:moveTo>
                          <a:pt x="0" y="0"/>
                        </a:moveTo>
                        <a:lnTo>
                          <a:pt x="2793" y="0"/>
                        </a:lnTo>
                        <a:lnTo>
                          <a:pt x="1921" y="1541"/>
                        </a:lnTo>
                        <a:lnTo>
                          <a:pt x="1985" y="1579"/>
                        </a:lnTo>
                        <a:lnTo>
                          <a:pt x="1821" y="1542"/>
                        </a:lnTo>
                        <a:lnTo>
                          <a:pt x="1661" y="1495"/>
                        </a:lnTo>
                        <a:lnTo>
                          <a:pt x="1506" y="1439"/>
                        </a:lnTo>
                        <a:lnTo>
                          <a:pt x="1354" y="1373"/>
                        </a:lnTo>
                        <a:lnTo>
                          <a:pt x="1208" y="1300"/>
                        </a:lnTo>
                        <a:lnTo>
                          <a:pt x="1065" y="1218"/>
                        </a:lnTo>
                        <a:lnTo>
                          <a:pt x="928" y="1127"/>
                        </a:lnTo>
                        <a:lnTo>
                          <a:pt x="799" y="1028"/>
                        </a:lnTo>
                        <a:lnTo>
                          <a:pt x="673" y="923"/>
                        </a:lnTo>
                        <a:lnTo>
                          <a:pt x="556" y="810"/>
                        </a:lnTo>
                        <a:lnTo>
                          <a:pt x="444" y="689"/>
                        </a:lnTo>
                        <a:lnTo>
                          <a:pt x="341" y="564"/>
                        </a:lnTo>
                        <a:lnTo>
                          <a:pt x="243" y="431"/>
                        </a:lnTo>
                        <a:lnTo>
                          <a:pt x="153" y="293"/>
                        </a:lnTo>
                        <a:lnTo>
                          <a:pt x="72" y="15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82880" tIns="91440" rIns="18288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600"/>
                  </a:p>
                </p:txBody>
              </p:sp>
              <p:sp>
                <p:nvSpPr>
                  <p:cNvPr id="15" name="Freeform 36">
                    <a:extLst>
                      <a:ext uri="{FF2B5EF4-FFF2-40B4-BE49-F238E27FC236}">
                        <a16:creationId xmlns:a16="http://schemas.microsoft.com/office/drawing/2014/main" id="{44AA2861-C7CD-4F3A-A57F-73EEB58BCC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12200" y="4740276"/>
                    <a:ext cx="1501775" cy="1941513"/>
                  </a:xfrm>
                  <a:custGeom>
                    <a:avLst/>
                    <a:gdLst>
                      <a:gd name="T0" fmla="*/ 0 w 1891"/>
                      <a:gd name="T1" fmla="*/ 0 h 2448"/>
                      <a:gd name="T2" fmla="*/ 1762 w 1891"/>
                      <a:gd name="T3" fmla="*/ 0 h 2448"/>
                      <a:gd name="T4" fmla="*/ 1809 w 1891"/>
                      <a:gd name="T5" fmla="*/ 163 h 2448"/>
                      <a:gd name="T6" fmla="*/ 1845 w 1891"/>
                      <a:gd name="T7" fmla="*/ 328 h 2448"/>
                      <a:gd name="T8" fmla="*/ 1871 w 1891"/>
                      <a:gd name="T9" fmla="*/ 498 h 2448"/>
                      <a:gd name="T10" fmla="*/ 1886 w 1891"/>
                      <a:gd name="T11" fmla="*/ 670 h 2448"/>
                      <a:gd name="T12" fmla="*/ 1891 w 1891"/>
                      <a:gd name="T13" fmla="*/ 846 h 2448"/>
                      <a:gd name="T14" fmla="*/ 1886 w 1891"/>
                      <a:gd name="T15" fmla="*/ 1024 h 2448"/>
                      <a:gd name="T16" fmla="*/ 1871 w 1891"/>
                      <a:gd name="T17" fmla="*/ 1197 h 2448"/>
                      <a:gd name="T18" fmla="*/ 1843 w 1891"/>
                      <a:gd name="T19" fmla="*/ 1370 h 2448"/>
                      <a:gd name="T20" fmla="*/ 1807 w 1891"/>
                      <a:gd name="T21" fmla="*/ 1537 h 2448"/>
                      <a:gd name="T22" fmla="*/ 1760 w 1891"/>
                      <a:gd name="T23" fmla="*/ 1699 h 2448"/>
                      <a:gd name="T24" fmla="*/ 1704 w 1891"/>
                      <a:gd name="T25" fmla="*/ 1860 h 2448"/>
                      <a:gd name="T26" fmla="*/ 1638 w 1891"/>
                      <a:gd name="T27" fmla="*/ 2013 h 2448"/>
                      <a:gd name="T28" fmla="*/ 1564 w 1891"/>
                      <a:gd name="T29" fmla="*/ 2163 h 2448"/>
                      <a:gd name="T30" fmla="*/ 1481 w 1891"/>
                      <a:gd name="T31" fmla="*/ 2308 h 2448"/>
                      <a:gd name="T32" fmla="*/ 1392 w 1891"/>
                      <a:gd name="T33" fmla="*/ 2448 h 2448"/>
                      <a:gd name="T34" fmla="*/ 0 w 1891"/>
                      <a:gd name="T35" fmla="*/ 0 h 24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891" h="2448">
                        <a:moveTo>
                          <a:pt x="0" y="0"/>
                        </a:moveTo>
                        <a:lnTo>
                          <a:pt x="1762" y="0"/>
                        </a:lnTo>
                        <a:lnTo>
                          <a:pt x="1809" y="163"/>
                        </a:lnTo>
                        <a:lnTo>
                          <a:pt x="1845" y="328"/>
                        </a:lnTo>
                        <a:lnTo>
                          <a:pt x="1871" y="498"/>
                        </a:lnTo>
                        <a:lnTo>
                          <a:pt x="1886" y="670"/>
                        </a:lnTo>
                        <a:lnTo>
                          <a:pt x="1891" y="846"/>
                        </a:lnTo>
                        <a:lnTo>
                          <a:pt x="1886" y="1024"/>
                        </a:lnTo>
                        <a:lnTo>
                          <a:pt x="1871" y="1197"/>
                        </a:lnTo>
                        <a:lnTo>
                          <a:pt x="1843" y="1370"/>
                        </a:lnTo>
                        <a:lnTo>
                          <a:pt x="1807" y="1537"/>
                        </a:lnTo>
                        <a:lnTo>
                          <a:pt x="1760" y="1699"/>
                        </a:lnTo>
                        <a:lnTo>
                          <a:pt x="1704" y="1860"/>
                        </a:lnTo>
                        <a:lnTo>
                          <a:pt x="1638" y="2013"/>
                        </a:lnTo>
                        <a:lnTo>
                          <a:pt x="1564" y="2163"/>
                        </a:lnTo>
                        <a:lnTo>
                          <a:pt x="1481" y="2308"/>
                        </a:lnTo>
                        <a:lnTo>
                          <a:pt x="1392" y="244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82880" tIns="91440" rIns="18288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600"/>
                  </a:p>
                </p:txBody>
              </p:sp>
              <p:sp>
                <p:nvSpPr>
                  <p:cNvPr id="16" name="Freeform 37">
                    <a:extLst>
                      <a:ext uri="{FF2B5EF4-FFF2-40B4-BE49-F238E27FC236}">
                        <a16:creationId xmlns:a16="http://schemas.microsoft.com/office/drawing/2014/main" id="{82BBBD0A-D3F3-4201-8D14-5E8531F42B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35900" y="5672138"/>
                    <a:ext cx="1803400" cy="1952625"/>
                  </a:xfrm>
                  <a:custGeom>
                    <a:avLst/>
                    <a:gdLst>
                      <a:gd name="T0" fmla="*/ 1387 w 2273"/>
                      <a:gd name="T1" fmla="*/ 0 h 2461"/>
                      <a:gd name="T2" fmla="*/ 2273 w 2273"/>
                      <a:gd name="T3" fmla="*/ 1554 h 2461"/>
                      <a:gd name="T4" fmla="*/ 2161 w 2273"/>
                      <a:gd name="T5" fmla="*/ 1671 h 2461"/>
                      <a:gd name="T6" fmla="*/ 2044 w 2273"/>
                      <a:gd name="T7" fmla="*/ 1779 h 2461"/>
                      <a:gd name="T8" fmla="*/ 1920 w 2273"/>
                      <a:gd name="T9" fmla="*/ 1882 h 2461"/>
                      <a:gd name="T10" fmla="*/ 1790 w 2273"/>
                      <a:gd name="T11" fmla="*/ 1978 h 2461"/>
                      <a:gd name="T12" fmla="*/ 1654 w 2273"/>
                      <a:gd name="T13" fmla="*/ 2066 h 2461"/>
                      <a:gd name="T14" fmla="*/ 1515 w 2273"/>
                      <a:gd name="T15" fmla="*/ 2146 h 2461"/>
                      <a:gd name="T16" fmla="*/ 1370 w 2273"/>
                      <a:gd name="T17" fmla="*/ 2217 h 2461"/>
                      <a:gd name="T18" fmla="*/ 1220 w 2273"/>
                      <a:gd name="T19" fmla="*/ 2280 h 2461"/>
                      <a:gd name="T20" fmla="*/ 1067 w 2273"/>
                      <a:gd name="T21" fmla="*/ 2334 h 2461"/>
                      <a:gd name="T22" fmla="*/ 908 w 2273"/>
                      <a:gd name="T23" fmla="*/ 2378 h 2461"/>
                      <a:gd name="T24" fmla="*/ 746 w 2273"/>
                      <a:gd name="T25" fmla="*/ 2414 h 2461"/>
                      <a:gd name="T26" fmla="*/ 581 w 2273"/>
                      <a:gd name="T27" fmla="*/ 2441 h 2461"/>
                      <a:gd name="T28" fmla="*/ 414 w 2273"/>
                      <a:gd name="T29" fmla="*/ 2456 h 2461"/>
                      <a:gd name="T30" fmla="*/ 243 w 2273"/>
                      <a:gd name="T31" fmla="*/ 2461 h 2461"/>
                      <a:gd name="T32" fmla="*/ 121 w 2273"/>
                      <a:gd name="T33" fmla="*/ 2458 h 2461"/>
                      <a:gd name="T34" fmla="*/ 0 w 2273"/>
                      <a:gd name="T35" fmla="*/ 2449 h 2461"/>
                      <a:gd name="T36" fmla="*/ 1387 w 2273"/>
                      <a:gd name="T37" fmla="*/ 0 h 24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273" h="2461">
                        <a:moveTo>
                          <a:pt x="1387" y="0"/>
                        </a:moveTo>
                        <a:lnTo>
                          <a:pt x="2273" y="1554"/>
                        </a:lnTo>
                        <a:lnTo>
                          <a:pt x="2161" y="1671"/>
                        </a:lnTo>
                        <a:lnTo>
                          <a:pt x="2044" y="1779"/>
                        </a:lnTo>
                        <a:lnTo>
                          <a:pt x="1920" y="1882"/>
                        </a:lnTo>
                        <a:lnTo>
                          <a:pt x="1790" y="1978"/>
                        </a:lnTo>
                        <a:lnTo>
                          <a:pt x="1654" y="2066"/>
                        </a:lnTo>
                        <a:lnTo>
                          <a:pt x="1515" y="2146"/>
                        </a:lnTo>
                        <a:lnTo>
                          <a:pt x="1370" y="2217"/>
                        </a:lnTo>
                        <a:lnTo>
                          <a:pt x="1220" y="2280"/>
                        </a:lnTo>
                        <a:lnTo>
                          <a:pt x="1067" y="2334"/>
                        </a:lnTo>
                        <a:lnTo>
                          <a:pt x="908" y="2378"/>
                        </a:lnTo>
                        <a:lnTo>
                          <a:pt x="746" y="2414"/>
                        </a:lnTo>
                        <a:lnTo>
                          <a:pt x="581" y="2441"/>
                        </a:lnTo>
                        <a:lnTo>
                          <a:pt x="414" y="2456"/>
                        </a:lnTo>
                        <a:lnTo>
                          <a:pt x="243" y="2461"/>
                        </a:lnTo>
                        <a:lnTo>
                          <a:pt x="121" y="2458"/>
                        </a:lnTo>
                        <a:lnTo>
                          <a:pt x="0" y="2449"/>
                        </a:lnTo>
                        <a:lnTo>
                          <a:pt x="138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82880" tIns="91440" rIns="182880" bIns="914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3600"/>
                  </a:p>
                </p:txBody>
              </p:sp>
            </p:grpSp>
          </p:grp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C031323-E510-43B4-8E54-58F47A71830E}"/>
                  </a:ext>
                </a:extLst>
              </p:cNvPr>
              <p:cNvSpPr/>
              <p:nvPr/>
            </p:nvSpPr>
            <p:spPr>
              <a:xfrm>
                <a:off x="6346385" y="573754"/>
                <a:ext cx="514854" cy="489664"/>
              </a:xfrm>
              <a:prstGeom prst="ellipse">
                <a:avLst/>
              </a:prstGeom>
              <a:solidFill>
                <a:srgbClr val="5E5E5E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7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AD0E28-223E-431E-9523-7A1ACACCDE4D}"/>
                </a:ext>
              </a:extLst>
            </p:cNvPr>
            <p:cNvSpPr txBox="1"/>
            <p:nvPr/>
          </p:nvSpPr>
          <p:spPr>
            <a:xfrm>
              <a:off x="6346416" y="692440"/>
              <a:ext cx="23327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lv-LV" sz="2000" dirty="0">
                  <a:solidFill>
                    <a:schemeClr val="bg1"/>
                  </a:solidFill>
                  <a:latin typeface="Raleway" panose="020B0503030101060003" pitchFamily="34" charset="0"/>
                </a:rPr>
                <a:t>1</a:t>
              </a:r>
              <a:endParaRPr lang="vi-VN" sz="2000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8FFF47-4996-21E5-8061-3AA98F8D07DC}"/>
              </a:ext>
            </a:extLst>
          </p:cNvPr>
          <p:cNvGrpSpPr/>
          <p:nvPr/>
        </p:nvGrpSpPr>
        <p:grpSpPr>
          <a:xfrm>
            <a:off x="4049390" y="3563644"/>
            <a:ext cx="1128101" cy="830565"/>
            <a:chOff x="4356358" y="2496219"/>
            <a:chExt cx="1385527" cy="10729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35BC35-9E3F-9444-7DA4-8DF438498358}"/>
                </a:ext>
              </a:extLst>
            </p:cNvPr>
            <p:cNvGrpSpPr/>
            <p:nvPr/>
          </p:nvGrpSpPr>
          <p:grpSpPr>
            <a:xfrm>
              <a:off x="4356358" y="2496219"/>
              <a:ext cx="1385527" cy="1072907"/>
              <a:chOff x="4356358" y="2496219"/>
              <a:chExt cx="1385527" cy="107290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A11EE51-6758-4B16-95A7-EEE0760E6AC8}"/>
                  </a:ext>
                </a:extLst>
              </p:cNvPr>
              <p:cNvSpPr/>
              <p:nvPr/>
            </p:nvSpPr>
            <p:spPr>
              <a:xfrm>
                <a:off x="4356358" y="2496219"/>
                <a:ext cx="1128100" cy="107290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7200"/>
              </a:p>
            </p:txBody>
          </p:sp>
          <p:sp>
            <p:nvSpPr>
              <p:cNvPr id="17" name="Freeform 238">
                <a:extLst>
                  <a:ext uri="{FF2B5EF4-FFF2-40B4-BE49-F238E27FC236}">
                    <a16:creationId xmlns:a16="http://schemas.microsoft.com/office/drawing/2014/main" id="{9B000BE7-377B-4941-9347-CAA89385F2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54780" y="2797887"/>
                <a:ext cx="544924" cy="489664"/>
              </a:xfrm>
              <a:custGeom>
                <a:avLst/>
                <a:gdLst>
                  <a:gd name="T0" fmla="*/ 1727 w 3845"/>
                  <a:gd name="T1" fmla="*/ 965 h 3896"/>
                  <a:gd name="T2" fmla="*/ 1897 w 3845"/>
                  <a:gd name="T3" fmla="*/ 2214 h 3896"/>
                  <a:gd name="T4" fmla="*/ 2600 w 3845"/>
                  <a:gd name="T5" fmla="*/ 1780 h 3896"/>
                  <a:gd name="T6" fmla="*/ 2335 w 3845"/>
                  <a:gd name="T7" fmla="*/ 965 h 3896"/>
                  <a:gd name="T8" fmla="*/ 1762 w 3845"/>
                  <a:gd name="T9" fmla="*/ 873 h 3896"/>
                  <a:gd name="T10" fmla="*/ 2045 w 3845"/>
                  <a:gd name="T11" fmla="*/ 5 h 3896"/>
                  <a:gd name="T12" fmla="*/ 2280 w 3845"/>
                  <a:gd name="T13" fmla="*/ 34 h 3896"/>
                  <a:gd name="T14" fmla="*/ 2508 w 3845"/>
                  <a:gd name="T15" fmla="*/ 92 h 3896"/>
                  <a:gd name="T16" fmla="*/ 2723 w 3845"/>
                  <a:gd name="T17" fmla="*/ 178 h 3896"/>
                  <a:gd name="T18" fmla="*/ 2925 w 3845"/>
                  <a:gd name="T19" fmla="*/ 286 h 3896"/>
                  <a:gd name="T20" fmla="*/ 3112 w 3845"/>
                  <a:gd name="T21" fmla="*/ 419 h 3896"/>
                  <a:gd name="T22" fmla="*/ 3282 w 3845"/>
                  <a:gd name="T23" fmla="*/ 571 h 3896"/>
                  <a:gd name="T24" fmla="*/ 3433 w 3845"/>
                  <a:gd name="T25" fmla="*/ 743 h 3896"/>
                  <a:gd name="T26" fmla="*/ 3564 w 3845"/>
                  <a:gd name="T27" fmla="*/ 933 h 3896"/>
                  <a:gd name="T28" fmla="*/ 3671 w 3845"/>
                  <a:gd name="T29" fmla="*/ 1138 h 3896"/>
                  <a:gd name="T30" fmla="*/ 3755 w 3845"/>
                  <a:gd name="T31" fmla="*/ 1356 h 3896"/>
                  <a:gd name="T32" fmla="*/ 3813 w 3845"/>
                  <a:gd name="T33" fmla="*/ 1585 h 3896"/>
                  <a:gd name="T34" fmla="*/ 3842 w 3845"/>
                  <a:gd name="T35" fmla="*/ 1825 h 3896"/>
                  <a:gd name="T36" fmla="*/ 3842 w 3845"/>
                  <a:gd name="T37" fmla="*/ 2071 h 3896"/>
                  <a:gd name="T38" fmla="*/ 3813 w 3845"/>
                  <a:gd name="T39" fmla="*/ 2311 h 3896"/>
                  <a:gd name="T40" fmla="*/ 3755 w 3845"/>
                  <a:gd name="T41" fmla="*/ 2540 h 3896"/>
                  <a:gd name="T42" fmla="*/ 3671 w 3845"/>
                  <a:gd name="T43" fmla="*/ 2758 h 3896"/>
                  <a:gd name="T44" fmla="*/ 3564 w 3845"/>
                  <a:gd name="T45" fmla="*/ 2962 h 3896"/>
                  <a:gd name="T46" fmla="*/ 3433 w 3845"/>
                  <a:gd name="T47" fmla="*/ 3152 h 3896"/>
                  <a:gd name="T48" fmla="*/ 3282 w 3845"/>
                  <a:gd name="T49" fmla="*/ 3324 h 3896"/>
                  <a:gd name="T50" fmla="*/ 3112 w 3845"/>
                  <a:gd name="T51" fmla="*/ 3476 h 3896"/>
                  <a:gd name="T52" fmla="*/ 2925 w 3845"/>
                  <a:gd name="T53" fmla="*/ 3609 h 3896"/>
                  <a:gd name="T54" fmla="*/ 2723 w 3845"/>
                  <a:gd name="T55" fmla="*/ 3718 h 3896"/>
                  <a:gd name="T56" fmla="*/ 2508 w 3845"/>
                  <a:gd name="T57" fmla="*/ 3803 h 3896"/>
                  <a:gd name="T58" fmla="*/ 2280 w 3845"/>
                  <a:gd name="T59" fmla="*/ 3861 h 3896"/>
                  <a:gd name="T60" fmla="*/ 2045 w 3845"/>
                  <a:gd name="T61" fmla="*/ 3891 h 3896"/>
                  <a:gd name="T62" fmla="*/ 1802 w 3845"/>
                  <a:gd name="T63" fmla="*/ 3891 h 3896"/>
                  <a:gd name="T64" fmla="*/ 1565 w 3845"/>
                  <a:gd name="T65" fmla="*/ 3861 h 3896"/>
                  <a:gd name="T66" fmla="*/ 1337 w 3845"/>
                  <a:gd name="T67" fmla="*/ 3803 h 3896"/>
                  <a:gd name="T68" fmla="*/ 1122 w 3845"/>
                  <a:gd name="T69" fmla="*/ 3718 h 3896"/>
                  <a:gd name="T70" fmla="*/ 920 w 3845"/>
                  <a:gd name="T71" fmla="*/ 3609 h 3896"/>
                  <a:gd name="T72" fmla="*/ 734 w 3845"/>
                  <a:gd name="T73" fmla="*/ 3476 h 3896"/>
                  <a:gd name="T74" fmla="*/ 564 w 3845"/>
                  <a:gd name="T75" fmla="*/ 3324 h 3896"/>
                  <a:gd name="T76" fmla="*/ 412 w 3845"/>
                  <a:gd name="T77" fmla="*/ 3152 h 3896"/>
                  <a:gd name="T78" fmla="*/ 282 w 3845"/>
                  <a:gd name="T79" fmla="*/ 2962 h 3896"/>
                  <a:gd name="T80" fmla="*/ 174 w 3845"/>
                  <a:gd name="T81" fmla="*/ 2758 h 3896"/>
                  <a:gd name="T82" fmla="*/ 91 w 3845"/>
                  <a:gd name="T83" fmla="*/ 2540 h 3896"/>
                  <a:gd name="T84" fmla="*/ 33 w 3845"/>
                  <a:gd name="T85" fmla="*/ 2311 h 3896"/>
                  <a:gd name="T86" fmla="*/ 3 w 3845"/>
                  <a:gd name="T87" fmla="*/ 2071 h 3896"/>
                  <a:gd name="T88" fmla="*/ 3 w 3845"/>
                  <a:gd name="T89" fmla="*/ 1825 h 3896"/>
                  <a:gd name="T90" fmla="*/ 33 w 3845"/>
                  <a:gd name="T91" fmla="*/ 1585 h 3896"/>
                  <a:gd name="T92" fmla="*/ 91 w 3845"/>
                  <a:gd name="T93" fmla="*/ 1356 h 3896"/>
                  <a:gd name="T94" fmla="*/ 174 w 3845"/>
                  <a:gd name="T95" fmla="*/ 1138 h 3896"/>
                  <a:gd name="T96" fmla="*/ 282 w 3845"/>
                  <a:gd name="T97" fmla="*/ 933 h 3896"/>
                  <a:gd name="T98" fmla="*/ 412 w 3845"/>
                  <a:gd name="T99" fmla="*/ 743 h 3896"/>
                  <a:gd name="T100" fmla="*/ 564 w 3845"/>
                  <a:gd name="T101" fmla="*/ 571 h 3896"/>
                  <a:gd name="T102" fmla="*/ 734 w 3845"/>
                  <a:gd name="T103" fmla="*/ 419 h 3896"/>
                  <a:gd name="T104" fmla="*/ 920 w 3845"/>
                  <a:gd name="T105" fmla="*/ 286 h 3896"/>
                  <a:gd name="T106" fmla="*/ 1122 w 3845"/>
                  <a:gd name="T107" fmla="*/ 178 h 3896"/>
                  <a:gd name="T108" fmla="*/ 1337 w 3845"/>
                  <a:gd name="T109" fmla="*/ 92 h 3896"/>
                  <a:gd name="T110" fmla="*/ 1565 w 3845"/>
                  <a:gd name="T111" fmla="*/ 34 h 3896"/>
                  <a:gd name="T112" fmla="*/ 1802 w 3845"/>
                  <a:gd name="T113" fmla="*/ 5 h 3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845" h="3896">
                    <a:moveTo>
                      <a:pt x="1762" y="873"/>
                    </a:moveTo>
                    <a:lnTo>
                      <a:pt x="1727" y="965"/>
                    </a:lnTo>
                    <a:lnTo>
                      <a:pt x="1246" y="2214"/>
                    </a:lnTo>
                    <a:lnTo>
                      <a:pt x="1897" y="2214"/>
                    </a:lnTo>
                    <a:lnTo>
                      <a:pt x="1673" y="3179"/>
                    </a:lnTo>
                    <a:lnTo>
                      <a:pt x="2600" y="1780"/>
                    </a:lnTo>
                    <a:lnTo>
                      <a:pt x="1999" y="1780"/>
                    </a:lnTo>
                    <a:lnTo>
                      <a:pt x="2335" y="965"/>
                    </a:lnTo>
                    <a:lnTo>
                      <a:pt x="2374" y="873"/>
                    </a:lnTo>
                    <a:lnTo>
                      <a:pt x="1762" y="873"/>
                    </a:lnTo>
                    <a:close/>
                    <a:moveTo>
                      <a:pt x="1923" y="0"/>
                    </a:moveTo>
                    <a:lnTo>
                      <a:pt x="2045" y="5"/>
                    </a:lnTo>
                    <a:lnTo>
                      <a:pt x="2164" y="16"/>
                    </a:lnTo>
                    <a:lnTo>
                      <a:pt x="2280" y="34"/>
                    </a:lnTo>
                    <a:lnTo>
                      <a:pt x="2396" y="59"/>
                    </a:lnTo>
                    <a:lnTo>
                      <a:pt x="2508" y="92"/>
                    </a:lnTo>
                    <a:lnTo>
                      <a:pt x="2617" y="131"/>
                    </a:lnTo>
                    <a:lnTo>
                      <a:pt x="2723" y="178"/>
                    </a:lnTo>
                    <a:lnTo>
                      <a:pt x="2827" y="229"/>
                    </a:lnTo>
                    <a:lnTo>
                      <a:pt x="2925" y="286"/>
                    </a:lnTo>
                    <a:lnTo>
                      <a:pt x="3020" y="349"/>
                    </a:lnTo>
                    <a:lnTo>
                      <a:pt x="3112" y="419"/>
                    </a:lnTo>
                    <a:lnTo>
                      <a:pt x="3199" y="492"/>
                    </a:lnTo>
                    <a:lnTo>
                      <a:pt x="3282" y="571"/>
                    </a:lnTo>
                    <a:lnTo>
                      <a:pt x="3359" y="655"/>
                    </a:lnTo>
                    <a:lnTo>
                      <a:pt x="3433" y="743"/>
                    </a:lnTo>
                    <a:lnTo>
                      <a:pt x="3501" y="835"/>
                    </a:lnTo>
                    <a:lnTo>
                      <a:pt x="3564" y="933"/>
                    </a:lnTo>
                    <a:lnTo>
                      <a:pt x="3620" y="1033"/>
                    </a:lnTo>
                    <a:lnTo>
                      <a:pt x="3671" y="1138"/>
                    </a:lnTo>
                    <a:lnTo>
                      <a:pt x="3717" y="1245"/>
                    </a:lnTo>
                    <a:lnTo>
                      <a:pt x="3755" y="1356"/>
                    </a:lnTo>
                    <a:lnTo>
                      <a:pt x="3788" y="1469"/>
                    </a:lnTo>
                    <a:lnTo>
                      <a:pt x="3813" y="1585"/>
                    </a:lnTo>
                    <a:lnTo>
                      <a:pt x="3831" y="1704"/>
                    </a:lnTo>
                    <a:lnTo>
                      <a:pt x="3842" y="1825"/>
                    </a:lnTo>
                    <a:lnTo>
                      <a:pt x="3845" y="1948"/>
                    </a:lnTo>
                    <a:lnTo>
                      <a:pt x="3842" y="2071"/>
                    </a:lnTo>
                    <a:lnTo>
                      <a:pt x="3831" y="2191"/>
                    </a:lnTo>
                    <a:lnTo>
                      <a:pt x="3813" y="2311"/>
                    </a:lnTo>
                    <a:lnTo>
                      <a:pt x="3788" y="2426"/>
                    </a:lnTo>
                    <a:lnTo>
                      <a:pt x="3755" y="2540"/>
                    </a:lnTo>
                    <a:lnTo>
                      <a:pt x="3717" y="2651"/>
                    </a:lnTo>
                    <a:lnTo>
                      <a:pt x="3671" y="2758"/>
                    </a:lnTo>
                    <a:lnTo>
                      <a:pt x="3620" y="2863"/>
                    </a:lnTo>
                    <a:lnTo>
                      <a:pt x="3564" y="2962"/>
                    </a:lnTo>
                    <a:lnTo>
                      <a:pt x="3501" y="3060"/>
                    </a:lnTo>
                    <a:lnTo>
                      <a:pt x="3433" y="3152"/>
                    </a:lnTo>
                    <a:lnTo>
                      <a:pt x="3359" y="3240"/>
                    </a:lnTo>
                    <a:lnTo>
                      <a:pt x="3282" y="3324"/>
                    </a:lnTo>
                    <a:lnTo>
                      <a:pt x="3199" y="3403"/>
                    </a:lnTo>
                    <a:lnTo>
                      <a:pt x="3112" y="3476"/>
                    </a:lnTo>
                    <a:lnTo>
                      <a:pt x="3020" y="3546"/>
                    </a:lnTo>
                    <a:lnTo>
                      <a:pt x="2925" y="3609"/>
                    </a:lnTo>
                    <a:lnTo>
                      <a:pt x="2827" y="3667"/>
                    </a:lnTo>
                    <a:lnTo>
                      <a:pt x="2723" y="3718"/>
                    </a:lnTo>
                    <a:lnTo>
                      <a:pt x="2617" y="3764"/>
                    </a:lnTo>
                    <a:lnTo>
                      <a:pt x="2508" y="3803"/>
                    </a:lnTo>
                    <a:lnTo>
                      <a:pt x="2396" y="3836"/>
                    </a:lnTo>
                    <a:lnTo>
                      <a:pt x="2280" y="3861"/>
                    </a:lnTo>
                    <a:lnTo>
                      <a:pt x="2164" y="3880"/>
                    </a:lnTo>
                    <a:lnTo>
                      <a:pt x="2045" y="3891"/>
                    </a:lnTo>
                    <a:lnTo>
                      <a:pt x="1923" y="3896"/>
                    </a:lnTo>
                    <a:lnTo>
                      <a:pt x="1802" y="3891"/>
                    </a:lnTo>
                    <a:lnTo>
                      <a:pt x="1681" y="3880"/>
                    </a:lnTo>
                    <a:lnTo>
                      <a:pt x="1565" y="3861"/>
                    </a:lnTo>
                    <a:lnTo>
                      <a:pt x="1450" y="3836"/>
                    </a:lnTo>
                    <a:lnTo>
                      <a:pt x="1337" y="3803"/>
                    </a:lnTo>
                    <a:lnTo>
                      <a:pt x="1229" y="3764"/>
                    </a:lnTo>
                    <a:lnTo>
                      <a:pt x="1122" y="3718"/>
                    </a:lnTo>
                    <a:lnTo>
                      <a:pt x="1020" y="3667"/>
                    </a:lnTo>
                    <a:lnTo>
                      <a:pt x="920" y="3609"/>
                    </a:lnTo>
                    <a:lnTo>
                      <a:pt x="825" y="3546"/>
                    </a:lnTo>
                    <a:lnTo>
                      <a:pt x="734" y="3476"/>
                    </a:lnTo>
                    <a:lnTo>
                      <a:pt x="647" y="3403"/>
                    </a:lnTo>
                    <a:lnTo>
                      <a:pt x="564" y="3324"/>
                    </a:lnTo>
                    <a:lnTo>
                      <a:pt x="486" y="3240"/>
                    </a:lnTo>
                    <a:lnTo>
                      <a:pt x="412" y="3152"/>
                    </a:lnTo>
                    <a:lnTo>
                      <a:pt x="345" y="3060"/>
                    </a:lnTo>
                    <a:lnTo>
                      <a:pt x="282" y="2962"/>
                    </a:lnTo>
                    <a:lnTo>
                      <a:pt x="226" y="2863"/>
                    </a:lnTo>
                    <a:lnTo>
                      <a:pt x="174" y="2758"/>
                    </a:lnTo>
                    <a:lnTo>
                      <a:pt x="130" y="2651"/>
                    </a:lnTo>
                    <a:lnTo>
                      <a:pt x="91" y="2540"/>
                    </a:lnTo>
                    <a:lnTo>
                      <a:pt x="59" y="2426"/>
                    </a:lnTo>
                    <a:lnTo>
                      <a:pt x="33" y="2311"/>
                    </a:lnTo>
                    <a:lnTo>
                      <a:pt x="15" y="2191"/>
                    </a:lnTo>
                    <a:lnTo>
                      <a:pt x="3" y="2071"/>
                    </a:lnTo>
                    <a:lnTo>
                      <a:pt x="0" y="1948"/>
                    </a:lnTo>
                    <a:lnTo>
                      <a:pt x="3" y="1825"/>
                    </a:lnTo>
                    <a:lnTo>
                      <a:pt x="15" y="1704"/>
                    </a:lnTo>
                    <a:lnTo>
                      <a:pt x="33" y="1585"/>
                    </a:lnTo>
                    <a:lnTo>
                      <a:pt x="59" y="1469"/>
                    </a:lnTo>
                    <a:lnTo>
                      <a:pt x="91" y="1356"/>
                    </a:lnTo>
                    <a:lnTo>
                      <a:pt x="130" y="1245"/>
                    </a:lnTo>
                    <a:lnTo>
                      <a:pt x="174" y="1138"/>
                    </a:lnTo>
                    <a:lnTo>
                      <a:pt x="226" y="1033"/>
                    </a:lnTo>
                    <a:lnTo>
                      <a:pt x="282" y="933"/>
                    </a:lnTo>
                    <a:lnTo>
                      <a:pt x="345" y="835"/>
                    </a:lnTo>
                    <a:lnTo>
                      <a:pt x="412" y="743"/>
                    </a:lnTo>
                    <a:lnTo>
                      <a:pt x="486" y="655"/>
                    </a:lnTo>
                    <a:lnTo>
                      <a:pt x="564" y="571"/>
                    </a:lnTo>
                    <a:lnTo>
                      <a:pt x="647" y="492"/>
                    </a:lnTo>
                    <a:lnTo>
                      <a:pt x="734" y="419"/>
                    </a:lnTo>
                    <a:lnTo>
                      <a:pt x="825" y="349"/>
                    </a:lnTo>
                    <a:lnTo>
                      <a:pt x="920" y="286"/>
                    </a:lnTo>
                    <a:lnTo>
                      <a:pt x="1020" y="229"/>
                    </a:lnTo>
                    <a:lnTo>
                      <a:pt x="1122" y="178"/>
                    </a:lnTo>
                    <a:lnTo>
                      <a:pt x="1229" y="131"/>
                    </a:lnTo>
                    <a:lnTo>
                      <a:pt x="1337" y="92"/>
                    </a:lnTo>
                    <a:lnTo>
                      <a:pt x="1450" y="59"/>
                    </a:lnTo>
                    <a:lnTo>
                      <a:pt x="1565" y="34"/>
                    </a:lnTo>
                    <a:lnTo>
                      <a:pt x="1681" y="16"/>
                    </a:lnTo>
                    <a:lnTo>
                      <a:pt x="1802" y="5"/>
                    </a:lnTo>
                    <a:lnTo>
                      <a:pt x="192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6A8749E-DA94-4FFC-85A6-94CAFE4DA674}"/>
                  </a:ext>
                </a:extLst>
              </p:cNvPr>
              <p:cNvSpPr/>
              <p:nvPr/>
            </p:nvSpPr>
            <p:spPr>
              <a:xfrm>
                <a:off x="5227031" y="2580571"/>
                <a:ext cx="514854" cy="489664"/>
              </a:xfrm>
              <a:prstGeom prst="ellipse">
                <a:avLst/>
              </a:prstGeom>
              <a:solidFill>
                <a:schemeClr val="accent2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7200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7DB559-8A54-45DF-9FE1-535C0CE98465}"/>
                </a:ext>
              </a:extLst>
            </p:cNvPr>
            <p:cNvSpPr txBox="1"/>
            <p:nvPr/>
          </p:nvSpPr>
          <p:spPr>
            <a:xfrm>
              <a:off x="5407760" y="2626430"/>
              <a:ext cx="334125" cy="3975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lv-LV" sz="2000" dirty="0">
                  <a:solidFill>
                    <a:schemeClr val="bg1"/>
                  </a:solidFill>
                  <a:latin typeface="Raleway" panose="020B0503030101060003" pitchFamily="34" charset="0"/>
                </a:rPr>
                <a:t>2</a:t>
              </a:r>
              <a:endParaRPr lang="vi-VN" sz="2000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011BA1E-02D3-4F49-896E-595461600FBB}"/>
              </a:ext>
            </a:extLst>
          </p:cNvPr>
          <p:cNvSpPr txBox="1"/>
          <p:nvPr/>
        </p:nvSpPr>
        <p:spPr>
          <a:xfrm flipH="1">
            <a:off x="5666276" y="2810072"/>
            <a:ext cx="6008619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2000" dirty="0">
                <a:ea typeface="Lato Medium" panose="020F0502020204030203" pitchFamily="34" charset="0"/>
                <a:cs typeface="Poppins" panose="00000500000000000000" pitchFamily="2" charset="0"/>
              </a:rPr>
              <a:t>Ziņojums pārbaudīts pret obligātajiem laukiem </a:t>
            </a:r>
          </a:p>
          <a:p>
            <a:r>
              <a:rPr lang="lv-LV" dirty="0">
                <a:ea typeface="Lato Medium" panose="020F0502020204030203" pitchFamily="34" charset="0"/>
                <a:cs typeface="Poppins" panose="00000500000000000000" pitchFamily="2" charset="0"/>
              </a:rPr>
              <a:t>(XML struktūras līmenis)</a:t>
            </a:r>
            <a:endParaRPr lang="en-US" sz="2000" dirty="0"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3E1F92C-98BF-CE80-27A2-A89A29E2F43E}"/>
              </a:ext>
            </a:extLst>
          </p:cNvPr>
          <p:cNvGrpSpPr/>
          <p:nvPr/>
        </p:nvGrpSpPr>
        <p:grpSpPr>
          <a:xfrm>
            <a:off x="3566112" y="4846511"/>
            <a:ext cx="1120040" cy="830565"/>
            <a:chOff x="3566111" y="4604169"/>
            <a:chExt cx="1424709" cy="107290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D8118D1-661B-43EC-AD3C-A1969693B624}"/>
                </a:ext>
              </a:extLst>
            </p:cNvPr>
            <p:cNvSpPr/>
            <p:nvPr/>
          </p:nvSpPr>
          <p:spPr>
            <a:xfrm>
              <a:off x="3566111" y="4604169"/>
              <a:ext cx="1128100" cy="1072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7200"/>
            </a:p>
          </p:txBody>
        </p:sp>
        <p:grpSp>
          <p:nvGrpSpPr>
            <p:cNvPr id="18" name="Группа 298">
              <a:extLst>
                <a:ext uri="{FF2B5EF4-FFF2-40B4-BE49-F238E27FC236}">
                  <a16:creationId xmlns:a16="http://schemas.microsoft.com/office/drawing/2014/main" id="{E67682B7-C42C-4437-ABBE-6093FE27BB24}"/>
                </a:ext>
              </a:extLst>
            </p:cNvPr>
            <p:cNvGrpSpPr/>
            <p:nvPr/>
          </p:nvGrpSpPr>
          <p:grpSpPr>
            <a:xfrm>
              <a:off x="3836535" y="4848369"/>
              <a:ext cx="587252" cy="555480"/>
              <a:chOff x="5848350" y="3192463"/>
              <a:chExt cx="2041525" cy="2030413"/>
            </a:xfrm>
            <a:solidFill>
              <a:schemeClr val="bg1"/>
            </a:solidFill>
          </p:grpSpPr>
          <p:sp>
            <p:nvSpPr>
              <p:cNvPr id="19" name="Freeform 266">
                <a:extLst>
                  <a:ext uri="{FF2B5EF4-FFF2-40B4-BE49-F238E27FC236}">
                    <a16:creationId xmlns:a16="http://schemas.microsoft.com/office/drawing/2014/main" id="{ACA4F84A-FD86-4DFA-8069-9D4AACD27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900" y="4033838"/>
                <a:ext cx="352425" cy="349250"/>
              </a:xfrm>
              <a:custGeom>
                <a:avLst/>
                <a:gdLst>
                  <a:gd name="T0" fmla="*/ 332 w 665"/>
                  <a:gd name="T1" fmla="*/ 0 h 661"/>
                  <a:gd name="T2" fmla="*/ 381 w 665"/>
                  <a:gd name="T3" fmla="*/ 3 h 661"/>
                  <a:gd name="T4" fmla="*/ 428 w 665"/>
                  <a:gd name="T5" fmla="*/ 14 h 661"/>
                  <a:gd name="T6" fmla="*/ 472 w 665"/>
                  <a:gd name="T7" fmla="*/ 30 h 661"/>
                  <a:gd name="T8" fmla="*/ 512 w 665"/>
                  <a:gd name="T9" fmla="*/ 53 h 661"/>
                  <a:gd name="T10" fmla="*/ 550 w 665"/>
                  <a:gd name="T11" fmla="*/ 80 h 661"/>
                  <a:gd name="T12" fmla="*/ 583 w 665"/>
                  <a:gd name="T13" fmla="*/ 113 h 661"/>
                  <a:gd name="T14" fmla="*/ 610 w 665"/>
                  <a:gd name="T15" fmla="*/ 150 h 661"/>
                  <a:gd name="T16" fmla="*/ 633 w 665"/>
                  <a:gd name="T17" fmla="*/ 191 h 661"/>
                  <a:gd name="T18" fmla="*/ 650 w 665"/>
                  <a:gd name="T19" fmla="*/ 234 h 661"/>
                  <a:gd name="T20" fmla="*/ 661 w 665"/>
                  <a:gd name="T21" fmla="*/ 281 h 661"/>
                  <a:gd name="T22" fmla="*/ 665 w 665"/>
                  <a:gd name="T23" fmla="*/ 330 h 661"/>
                  <a:gd name="T24" fmla="*/ 661 w 665"/>
                  <a:gd name="T25" fmla="*/ 378 h 661"/>
                  <a:gd name="T26" fmla="*/ 650 w 665"/>
                  <a:gd name="T27" fmla="*/ 425 h 661"/>
                  <a:gd name="T28" fmla="*/ 633 w 665"/>
                  <a:gd name="T29" fmla="*/ 470 h 661"/>
                  <a:gd name="T30" fmla="*/ 610 w 665"/>
                  <a:gd name="T31" fmla="*/ 511 h 661"/>
                  <a:gd name="T32" fmla="*/ 583 w 665"/>
                  <a:gd name="T33" fmla="*/ 547 h 661"/>
                  <a:gd name="T34" fmla="*/ 550 w 665"/>
                  <a:gd name="T35" fmla="*/ 580 h 661"/>
                  <a:gd name="T36" fmla="*/ 512 w 665"/>
                  <a:gd name="T37" fmla="*/ 608 h 661"/>
                  <a:gd name="T38" fmla="*/ 472 w 665"/>
                  <a:gd name="T39" fmla="*/ 630 h 661"/>
                  <a:gd name="T40" fmla="*/ 428 w 665"/>
                  <a:gd name="T41" fmla="*/ 646 h 661"/>
                  <a:gd name="T42" fmla="*/ 381 w 665"/>
                  <a:gd name="T43" fmla="*/ 657 h 661"/>
                  <a:gd name="T44" fmla="*/ 332 w 665"/>
                  <a:gd name="T45" fmla="*/ 661 h 661"/>
                  <a:gd name="T46" fmla="*/ 283 w 665"/>
                  <a:gd name="T47" fmla="*/ 657 h 661"/>
                  <a:gd name="T48" fmla="*/ 235 w 665"/>
                  <a:gd name="T49" fmla="*/ 646 h 661"/>
                  <a:gd name="T50" fmla="*/ 192 w 665"/>
                  <a:gd name="T51" fmla="*/ 630 h 661"/>
                  <a:gd name="T52" fmla="*/ 151 w 665"/>
                  <a:gd name="T53" fmla="*/ 608 h 661"/>
                  <a:gd name="T54" fmla="*/ 113 w 665"/>
                  <a:gd name="T55" fmla="*/ 580 h 661"/>
                  <a:gd name="T56" fmla="*/ 81 w 665"/>
                  <a:gd name="T57" fmla="*/ 547 h 661"/>
                  <a:gd name="T58" fmla="*/ 53 w 665"/>
                  <a:gd name="T59" fmla="*/ 511 h 661"/>
                  <a:gd name="T60" fmla="*/ 30 w 665"/>
                  <a:gd name="T61" fmla="*/ 470 h 661"/>
                  <a:gd name="T62" fmla="*/ 13 w 665"/>
                  <a:gd name="T63" fmla="*/ 425 h 661"/>
                  <a:gd name="T64" fmla="*/ 3 w 665"/>
                  <a:gd name="T65" fmla="*/ 378 h 661"/>
                  <a:gd name="T66" fmla="*/ 0 w 665"/>
                  <a:gd name="T67" fmla="*/ 330 h 661"/>
                  <a:gd name="T68" fmla="*/ 3 w 665"/>
                  <a:gd name="T69" fmla="*/ 281 h 661"/>
                  <a:gd name="T70" fmla="*/ 13 w 665"/>
                  <a:gd name="T71" fmla="*/ 234 h 661"/>
                  <a:gd name="T72" fmla="*/ 30 w 665"/>
                  <a:gd name="T73" fmla="*/ 191 h 661"/>
                  <a:gd name="T74" fmla="*/ 53 w 665"/>
                  <a:gd name="T75" fmla="*/ 150 h 661"/>
                  <a:gd name="T76" fmla="*/ 81 w 665"/>
                  <a:gd name="T77" fmla="*/ 113 h 661"/>
                  <a:gd name="T78" fmla="*/ 113 w 665"/>
                  <a:gd name="T79" fmla="*/ 80 h 661"/>
                  <a:gd name="T80" fmla="*/ 151 w 665"/>
                  <a:gd name="T81" fmla="*/ 53 h 661"/>
                  <a:gd name="T82" fmla="*/ 192 w 665"/>
                  <a:gd name="T83" fmla="*/ 30 h 661"/>
                  <a:gd name="T84" fmla="*/ 235 w 665"/>
                  <a:gd name="T85" fmla="*/ 14 h 661"/>
                  <a:gd name="T86" fmla="*/ 283 w 665"/>
                  <a:gd name="T87" fmla="*/ 3 h 661"/>
                  <a:gd name="T88" fmla="*/ 332 w 665"/>
                  <a:gd name="T89" fmla="*/ 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65" h="661">
                    <a:moveTo>
                      <a:pt x="332" y="0"/>
                    </a:moveTo>
                    <a:lnTo>
                      <a:pt x="381" y="3"/>
                    </a:lnTo>
                    <a:lnTo>
                      <a:pt x="428" y="14"/>
                    </a:lnTo>
                    <a:lnTo>
                      <a:pt x="472" y="30"/>
                    </a:lnTo>
                    <a:lnTo>
                      <a:pt x="512" y="53"/>
                    </a:lnTo>
                    <a:lnTo>
                      <a:pt x="550" y="80"/>
                    </a:lnTo>
                    <a:lnTo>
                      <a:pt x="583" y="113"/>
                    </a:lnTo>
                    <a:lnTo>
                      <a:pt x="610" y="150"/>
                    </a:lnTo>
                    <a:lnTo>
                      <a:pt x="633" y="191"/>
                    </a:lnTo>
                    <a:lnTo>
                      <a:pt x="650" y="234"/>
                    </a:lnTo>
                    <a:lnTo>
                      <a:pt x="661" y="281"/>
                    </a:lnTo>
                    <a:lnTo>
                      <a:pt x="665" y="330"/>
                    </a:lnTo>
                    <a:lnTo>
                      <a:pt x="661" y="378"/>
                    </a:lnTo>
                    <a:lnTo>
                      <a:pt x="650" y="425"/>
                    </a:lnTo>
                    <a:lnTo>
                      <a:pt x="633" y="470"/>
                    </a:lnTo>
                    <a:lnTo>
                      <a:pt x="610" y="511"/>
                    </a:lnTo>
                    <a:lnTo>
                      <a:pt x="583" y="547"/>
                    </a:lnTo>
                    <a:lnTo>
                      <a:pt x="550" y="580"/>
                    </a:lnTo>
                    <a:lnTo>
                      <a:pt x="512" y="608"/>
                    </a:lnTo>
                    <a:lnTo>
                      <a:pt x="472" y="630"/>
                    </a:lnTo>
                    <a:lnTo>
                      <a:pt x="428" y="646"/>
                    </a:lnTo>
                    <a:lnTo>
                      <a:pt x="381" y="657"/>
                    </a:lnTo>
                    <a:lnTo>
                      <a:pt x="332" y="661"/>
                    </a:lnTo>
                    <a:lnTo>
                      <a:pt x="283" y="657"/>
                    </a:lnTo>
                    <a:lnTo>
                      <a:pt x="235" y="646"/>
                    </a:lnTo>
                    <a:lnTo>
                      <a:pt x="192" y="630"/>
                    </a:lnTo>
                    <a:lnTo>
                      <a:pt x="151" y="608"/>
                    </a:lnTo>
                    <a:lnTo>
                      <a:pt x="113" y="580"/>
                    </a:lnTo>
                    <a:lnTo>
                      <a:pt x="81" y="547"/>
                    </a:lnTo>
                    <a:lnTo>
                      <a:pt x="53" y="511"/>
                    </a:lnTo>
                    <a:lnTo>
                      <a:pt x="30" y="470"/>
                    </a:lnTo>
                    <a:lnTo>
                      <a:pt x="13" y="425"/>
                    </a:lnTo>
                    <a:lnTo>
                      <a:pt x="3" y="378"/>
                    </a:lnTo>
                    <a:lnTo>
                      <a:pt x="0" y="330"/>
                    </a:lnTo>
                    <a:lnTo>
                      <a:pt x="3" y="281"/>
                    </a:lnTo>
                    <a:lnTo>
                      <a:pt x="13" y="234"/>
                    </a:lnTo>
                    <a:lnTo>
                      <a:pt x="30" y="191"/>
                    </a:lnTo>
                    <a:lnTo>
                      <a:pt x="53" y="150"/>
                    </a:lnTo>
                    <a:lnTo>
                      <a:pt x="81" y="113"/>
                    </a:lnTo>
                    <a:lnTo>
                      <a:pt x="113" y="80"/>
                    </a:lnTo>
                    <a:lnTo>
                      <a:pt x="151" y="53"/>
                    </a:lnTo>
                    <a:lnTo>
                      <a:pt x="192" y="30"/>
                    </a:lnTo>
                    <a:lnTo>
                      <a:pt x="235" y="14"/>
                    </a:lnTo>
                    <a:lnTo>
                      <a:pt x="283" y="3"/>
                    </a:lnTo>
                    <a:lnTo>
                      <a:pt x="3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  <p:sp>
            <p:nvSpPr>
              <p:cNvPr id="20" name="Freeform 267">
                <a:extLst>
                  <a:ext uri="{FF2B5EF4-FFF2-40B4-BE49-F238E27FC236}">
                    <a16:creationId xmlns:a16="http://schemas.microsoft.com/office/drawing/2014/main" id="{5DB93780-31CF-47C4-A956-B3651C95C3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8350" y="3192463"/>
                <a:ext cx="2041525" cy="2030413"/>
              </a:xfrm>
              <a:custGeom>
                <a:avLst/>
                <a:gdLst>
                  <a:gd name="T0" fmla="*/ 1704 w 3859"/>
                  <a:gd name="T1" fmla="*/ 1150 h 3835"/>
                  <a:gd name="T2" fmla="*/ 1443 w 3859"/>
                  <a:gd name="T3" fmla="*/ 1281 h 3835"/>
                  <a:gd name="T4" fmla="*/ 1248 w 3859"/>
                  <a:gd name="T5" fmla="*/ 1494 h 3835"/>
                  <a:gd name="T6" fmla="*/ 1139 w 3859"/>
                  <a:gd name="T7" fmla="*/ 1766 h 3835"/>
                  <a:gd name="T8" fmla="*/ 1139 w 3859"/>
                  <a:gd name="T9" fmla="*/ 2070 h 3835"/>
                  <a:gd name="T10" fmla="*/ 1248 w 3859"/>
                  <a:gd name="T11" fmla="*/ 2343 h 3835"/>
                  <a:gd name="T12" fmla="*/ 1443 w 3859"/>
                  <a:gd name="T13" fmla="*/ 2555 h 3835"/>
                  <a:gd name="T14" fmla="*/ 1704 w 3859"/>
                  <a:gd name="T15" fmla="*/ 2686 h 3835"/>
                  <a:gd name="T16" fmla="*/ 2008 w 3859"/>
                  <a:gd name="T17" fmla="*/ 2715 h 3835"/>
                  <a:gd name="T18" fmla="*/ 2293 w 3859"/>
                  <a:gd name="T19" fmla="*/ 2632 h 3835"/>
                  <a:gd name="T20" fmla="*/ 2524 w 3859"/>
                  <a:gd name="T21" fmla="*/ 2458 h 3835"/>
                  <a:gd name="T22" fmla="*/ 2679 w 3859"/>
                  <a:gd name="T23" fmla="*/ 2213 h 3835"/>
                  <a:gd name="T24" fmla="*/ 2734 w 3859"/>
                  <a:gd name="T25" fmla="*/ 1918 h 3835"/>
                  <a:gd name="T26" fmla="*/ 2679 w 3859"/>
                  <a:gd name="T27" fmla="*/ 1624 h 3835"/>
                  <a:gd name="T28" fmla="*/ 2524 w 3859"/>
                  <a:gd name="T29" fmla="*/ 1379 h 3835"/>
                  <a:gd name="T30" fmla="*/ 2293 w 3859"/>
                  <a:gd name="T31" fmla="*/ 1204 h 3835"/>
                  <a:gd name="T32" fmla="*/ 2008 w 3859"/>
                  <a:gd name="T33" fmla="*/ 1122 h 3835"/>
                  <a:gd name="T34" fmla="*/ 2178 w 3859"/>
                  <a:gd name="T35" fmla="*/ 4 h 3835"/>
                  <a:gd name="T36" fmla="*/ 2245 w 3859"/>
                  <a:gd name="T37" fmla="*/ 58 h 3835"/>
                  <a:gd name="T38" fmla="*/ 2480 w 3859"/>
                  <a:gd name="T39" fmla="*/ 588 h 3835"/>
                  <a:gd name="T40" fmla="*/ 3028 w 3859"/>
                  <a:gd name="T41" fmla="*/ 373 h 3835"/>
                  <a:gd name="T42" fmla="*/ 3113 w 3859"/>
                  <a:gd name="T43" fmla="*/ 381 h 3835"/>
                  <a:gd name="T44" fmla="*/ 3484 w 3859"/>
                  <a:gd name="T45" fmla="*/ 761 h 3835"/>
                  <a:gd name="T46" fmla="*/ 3475 w 3859"/>
                  <a:gd name="T47" fmla="*/ 845 h 3835"/>
                  <a:gd name="T48" fmla="*/ 3316 w 3859"/>
                  <a:gd name="T49" fmla="*/ 1504 h 3835"/>
                  <a:gd name="T50" fmla="*/ 3836 w 3859"/>
                  <a:gd name="T51" fmla="*/ 1624 h 3835"/>
                  <a:gd name="T52" fmla="*/ 3859 w 3859"/>
                  <a:gd name="T53" fmla="*/ 2150 h 3835"/>
                  <a:gd name="T54" fmla="*/ 3821 w 3859"/>
                  <a:gd name="T55" fmla="*/ 2226 h 3835"/>
                  <a:gd name="T56" fmla="*/ 3285 w 3859"/>
                  <a:gd name="T57" fmla="*/ 2426 h 3835"/>
                  <a:gd name="T58" fmla="*/ 3480 w 3859"/>
                  <a:gd name="T59" fmla="*/ 3011 h 3835"/>
                  <a:gd name="T60" fmla="*/ 3471 w 3859"/>
                  <a:gd name="T61" fmla="*/ 3095 h 3835"/>
                  <a:gd name="T62" fmla="*/ 3089 w 3859"/>
                  <a:gd name="T63" fmla="*/ 3464 h 3835"/>
                  <a:gd name="T64" fmla="*/ 3004 w 3859"/>
                  <a:gd name="T65" fmla="*/ 3453 h 3835"/>
                  <a:gd name="T66" fmla="*/ 2339 w 3859"/>
                  <a:gd name="T67" fmla="*/ 3298 h 3835"/>
                  <a:gd name="T68" fmla="*/ 2218 w 3859"/>
                  <a:gd name="T69" fmla="*/ 3812 h 3835"/>
                  <a:gd name="T70" fmla="*/ 1688 w 3859"/>
                  <a:gd name="T71" fmla="*/ 3835 h 3835"/>
                  <a:gd name="T72" fmla="*/ 1612 w 3859"/>
                  <a:gd name="T73" fmla="*/ 3797 h 3835"/>
                  <a:gd name="T74" fmla="*/ 1415 w 3859"/>
                  <a:gd name="T75" fmla="*/ 3263 h 3835"/>
                  <a:gd name="T76" fmla="*/ 837 w 3859"/>
                  <a:gd name="T77" fmla="*/ 3458 h 3835"/>
                  <a:gd name="T78" fmla="*/ 751 w 3859"/>
                  <a:gd name="T79" fmla="*/ 3449 h 3835"/>
                  <a:gd name="T80" fmla="*/ 380 w 3859"/>
                  <a:gd name="T81" fmla="*/ 3070 h 3835"/>
                  <a:gd name="T82" fmla="*/ 390 w 3859"/>
                  <a:gd name="T83" fmla="*/ 2986 h 3835"/>
                  <a:gd name="T84" fmla="*/ 543 w 3859"/>
                  <a:gd name="T85" fmla="*/ 2332 h 3835"/>
                  <a:gd name="T86" fmla="*/ 23 w 3859"/>
                  <a:gd name="T87" fmla="*/ 2212 h 3835"/>
                  <a:gd name="T88" fmla="*/ 0 w 3859"/>
                  <a:gd name="T89" fmla="*/ 1684 h 3835"/>
                  <a:gd name="T90" fmla="*/ 38 w 3859"/>
                  <a:gd name="T91" fmla="*/ 1609 h 3835"/>
                  <a:gd name="T92" fmla="*/ 574 w 3859"/>
                  <a:gd name="T93" fmla="*/ 1414 h 3835"/>
                  <a:gd name="T94" fmla="*/ 376 w 3859"/>
                  <a:gd name="T95" fmla="*/ 832 h 3835"/>
                  <a:gd name="T96" fmla="*/ 383 w 3859"/>
                  <a:gd name="T97" fmla="*/ 747 h 3835"/>
                  <a:gd name="T98" fmla="*/ 767 w 3859"/>
                  <a:gd name="T99" fmla="*/ 378 h 3835"/>
                  <a:gd name="T100" fmla="*/ 851 w 3859"/>
                  <a:gd name="T101" fmla="*/ 388 h 3835"/>
                  <a:gd name="T102" fmla="*/ 1506 w 3859"/>
                  <a:gd name="T103" fmla="*/ 542 h 3835"/>
                  <a:gd name="T104" fmla="*/ 1627 w 3859"/>
                  <a:gd name="T105" fmla="*/ 23 h 3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59" h="3835">
                    <a:moveTo>
                      <a:pt x="1930" y="1118"/>
                    </a:moveTo>
                    <a:lnTo>
                      <a:pt x="1853" y="1122"/>
                    </a:lnTo>
                    <a:lnTo>
                      <a:pt x="1777" y="1132"/>
                    </a:lnTo>
                    <a:lnTo>
                      <a:pt x="1704" y="1150"/>
                    </a:lnTo>
                    <a:lnTo>
                      <a:pt x="1634" y="1174"/>
                    </a:lnTo>
                    <a:lnTo>
                      <a:pt x="1566" y="1204"/>
                    </a:lnTo>
                    <a:lnTo>
                      <a:pt x="1503" y="1241"/>
                    </a:lnTo>
                    <a:lnTo>
                      <a:pt x="1443" y="1281"/>
                    </a:lnTo>
                    <a:lnTo>
                      <a:pt x="1387" y="1328"/>
                    </a:lnTo>
                    <a:lnTo>
                      <a:pt x="1335" y="1379"/>
                    </a:lnTo>
                    <a:lnTo>
                      <a:pt x="1289" y="1434"/>
                    </a:lnTo>
                    <a:lnTo>
                      <a:pt x="1248" y="1494"/>
                    </a:lnTo>
                    <a:lnTo>
                      <a:pt x="1212" y="1557"/>
                    </a:lnTo>
                    <a:lnTo>
                      <a:pt x="1181" y="1624"/>
                    </a:lnTo>
                    <a:lnTo>
                      <a:pt x="1157" y="1694"/>
                    </a:lnTo>
                    <a:lnTo>
                      <a:pt x="1139" y="1766"/>
                    </a:lnTo>
                    <a:lnTo>
                      <a:pt x="1128" y="1841"/>
                    </a:lnTo>
                    <a:lnTo>
                      <a:pt x="1125" y="1918"/>
                    </a:lnTo>
                    <a:lnTo>
                      <a:pt x="1128" y="1995"/>
                    </a:lnTo>
                    <a:lnTo>
                      <a:pt x="1139" y="2070"/>
                    </a:lnTo>
                    <a:lnTo>
                      <a:pt x="1157" y="2143"/>
                    </a:lnTo>
                    <a:lnTo>
                      <a:pt x="1181" y="2213"/>
                    </a:lnTo>
                    <a:lnTo>
                      <a:pt x="1212" y="2279"/>
                    </a:lnTo>
                    <a:lnTo>
                      <a:pt x="1248" y="2343"/>
                    </a:lnTo>
                    <a:lnTo>
                      <a:pt x="1289" y="2403"/>
                    </a:lnTo>
                    <a:lnTo>
                      <a:pt x="1335" y="2458"/>
                    </a:lnTo>
                    <a:lnTo>
                      <a:pt x="1387" y="2508"/>
                    </a:lnTo>
                    <a:lnTo>
                      <a:pt x="1443" y="2555"/>
                    </a:lnTo>
                    <a:lnTo>
                      <a:pt x="1503" y="2596"/>
                    </a:lnTo>
                    <a:lnTo>
                      <a:pt x="1566" y="2632"/>
                    </a:lnTo>
                    <a:lnTo>
                      <a:pt x="1634" y="2662"/>
                    </a:lnTo>
                    <a:lnTo>
                      <a:pt x="1704" y="2686"/>
                    </a:lnTo>
                    <a:lnTo>
                      <a:pt x="1777" y="2704"/>
                    </a:lnTo>
                    <a:lnTo>
                      <a:pt x="1853" y="2715"/>
                    </a:lnTo>
                    <a:lnTo>
                      <a:pt x="1930" y="2719"/>
                    </a:lnTo>
                    <a:lnTo>
                      <a:pt x="2008" y="2715"/>
                    </a:lnTo>
                    <a:lnTo>
                      <a:pt x="2083" y="2704"/>
                    </a:lnTo>
                    <a:lnTo>
                      <a:pt x="2156" y="2686"/>
                    </a:lnTo>
                    <a:lnTo>
                      <a:pt x="2227" y="2662"/>
                    </a:lnTo>
                    <a:lnTo>
                      <a:pt x="2293" y="2632"/>
                    </a:lnTo>
                    <a:lnTo>
                      <a:pt x="2357" y="2596"/>
                    </a:lnTo>
                    <a:lnTo>
                      <a:pt x="2416" y="2555"/>
                    </a:lnTo>
                    <a:lnTo>
                      <a:pt x="2473" y="2508"/>
                    </a:lnTo>
                    <a:lnTo>
                      <a:pt x="2524" y="2458"/>
                    </a:lnTo>
                    <a:lnTo>
                      <a:pt x="2571" y="2403"/>
                    </a:lnTo>
                    <a:lnTo>
                      <a:pt x="2612" y="2343"/>
                    </a:lnTo>
                    <a:lnTo>
                      <a:pt x="2649" y="2279"/>
                    </a:lnTo>
                    <a:lnTo>
                      <a:pt x="2679" y="2213"/>
                    </a:lnTo>
                    <a:lnTo>
                      <a:pt x="2703" y="2143"/>
                    </a:lnTo>
                    <a:lnTo>
                      <a:pt x="2720" y="2070"/>
                    </a:lnTo>
                    <a:lnTo>
                      <a:pt x="2731" y="1995"/>
                    </a:lnTo>
                    <a:lnTo>
                      <a:pt x="2734" y="1918"/>
                    </a:lnTo>
                    <a:lnTo>
                      <a:pt x="2731" y="1841"/>
                    </a:lnTo>
                    <a:lnTo>
                      <a:pt x="2720" y="1766"/>
                    </a:lnTo>
                    <a:lnTo>
                      <a:pt x="2703" y="1694"/>
                    </a:lnTo>
                    <a:lnTo>
                      <a:pt x="2679" y="1624"/>
                    </a:lnTo>
                    <a:lnTo>
                      <a:pt x="2649" y="1557"/>
                    </a:lnTo>
                    <a:lnTo>
                      <a:pt x="2612" y="1494"/>
                    </a:lnTo>
                    <a:lnTo>
                      <a:pt x="2571" y="1434"/>
                    </a:lnTo>
                    <a:lnTo>
                      <a:pt x="2524" y="1379"/>
                    </a:lnTo>
                    <a:lnTo>
                      <a:pt x="2473" y="1328"/>
                    </a:lnTo>
                    <a:lnTo>
                      <a:pt x="2418" y="1281"/>
                    </a:lnTo>
                    <a:lnTo>
                      <a:pt x="2357" y="1241"/>
                    </a:lnTo>
                    <a:lnTo>
                      <a:pt x="2293" y="1204"/>
                    </a:lnTo>
                    <a:lnTo>
                      <a:pt x="2227" y="1174"/>
                    </a:lnTo>
                    <a:lnTo>
                      <a:pt x="2156" y="1150"/>
                    </a:lnTo>
                    <a:lnTo>
                      <a:pt x="2083" y="1132"/>
                    </a:lnTo>
                    <a:lnTo>
                      <a:pt x="2008" y="1122"/>
                    </a:lnTo>
                    <a:lnTo>
                      <a:pt x="1930" y="1118"/>
                    </a:lnTo>
                    <a:close/>
                    <a:moveTo>
                      <a:pt x="1687" y="0"/>
                    </a:moveTo>
                    <a:lnTo>
                      <a:pt x="2156" y="0"/>
                    </a:lnTo>
                    <a:lnTo>
                      <a:pt x="2178" y="4"/>
                    </a:lnTo>
                    <a:lnTo>
                      <a:pt x="2199" y="11"/>
                    </a:lnTo>
                    <a:lnTo>
                      <a:pt x="2218" y="23"/>
                    </a:lnTo>
                    <a:lnTo>
                      <a:pt x="2233" y="39"/>
                    </a:lnTo>
                    <a:lnTo>
                      <a:pt x="2245" y="58"/>
                    </a:lnTo>
                    <a:lnTo>
                      <a:pt x="2252" y="78"/>
                    </a:lnTo>
                    <a:lnTo>
                      <a:pt x="2338" y="539"/>
                    </a:lnTo>
                    <a:lnTo>
                      <a:pt x="2410" y="561"/>
                    </a:lnTo>
                    <a:lnTo>
                      <a:pt x="2480" y="588"/>
                    </a:lnTo>
                    <a:lnTo>
                      <a:pt x="2548" y="618"/>
                    </a:lnTo>
                    <a:lnTo>
                      <a:pt x="2615" y="650"/>
                    </a:lnTo>
                    <a:lnTo>
                      <a:pt x="3009" y="384"/>
                    </a:lnTo>
                    <a:lnTo>
                      <a:pt x="3028" y="373"/>
                    </a:lnTo>
                    <a:lnTo>
                      <a:pt x="3050" y="368"/>
                    </a:lnTo>
                    <a:lnTo>
                      <a:pt x="3072" y="368"/>
                    </a:lnTo>
                    <a:lnTo>
                      <a:pt x="3094" y="373"/>
                    </a:lnTo>
                    <a:lnTo>
                      <a:pt x="3113" y="381"/>
                    </a:lnTo>
                    <a:lnTo>
                      <a:pt x="3131" y="394"/>
                    </a:lnTo>
                    <a:lnTo>
                      <a:pt x="3463" y="725"/>
                    </a:lnTo>
                    <a:lnTo>
                      <a:pt x="3476" y="742"/>
                    </a:lnTo>
                    <a:lnTo>
                      <a:pt x="3484" y="761"/>
                    </a:lnTo>
                    <a:lnTo>
                      <a:pt x="3489" y="783"/>
                    </a:lnTo>
                    <a:lnTo>
                      <a:pt x="3489" y="805"/>
                    </a:lnTo>
                    <a:lnTo>
                      <a:pt x="3484" y="826"/>
                    </a:lnTo>
                    <a:lnTo>
                      <a:pt x="3475" y="845"/>
                    </a:lnTo>
                    <a:lnTo>
                      <a:pt x="3205" y="1237"/>
                    </a:lnTo>
                    <a:lnTo>
                      <a:pt x="3249" y="1322"/>
                    </a:lnTo>
                    <a:lnTo>
                      <a:pt x="3285" y="1412"/>
                    </a:lnTo>
                    <a:lnTo>
                      <a:pt x="3316" y="1504"/>
                    </a:lnTo>
                    <a:lnTo>
                      <a:pt x="3782" y="1590"/>
                    </a:lnTo>
                    <a:lnTo>
                      <a:pt x="3802" y="1597"/>
                    </a:lnTo>
                    <a:lnTo>
                      <a:pt x="3821" y="1609"/>
                    </a:lnTo>
                    <a:lnTo>
                      <a:pt x="3836" y="1624"/>
                    </a:lnTo>
                    <a:lnTo>
                      <a:pt x="3848" y="1643"/>
                    </a:lnTo>
                    <a:lnTo>
                      <a:pt x="3857" y="1664"/>
                    </a:lnTo>
                    <a:lnTo>
                      <a:pt x="3859" y="1684"/>
                    </a:lnTo>
                    <a:lnTo>
                      <a:pt x="3859" y="2150"/>
                    </a:lnTo>
                    <a:lnTo>
                      <a:pt x="3857" y="2172"/>
                    </a:lnTo>
                    <a:lnTo>
                      <a:pt x="3848" y="2192"/>
                    </a:lnTo>
                    <a:lnTo>
                      <a:pt x="3836" y="2212"/>
                    </a:lnTo>
                    <a:lnTo>
                      <a:pt x="3821" y="2226"/>
                    </a:lnTo>
                    <a:lnTo>
                      <a:pt x="3802" y="2238"/>
                    </a:lnTo>
                    <a:lnTo>
                      <a:pt x="3782" y="2244"/>
                    </a:lnTo>
                    <a:lnTo>
                      <a:pt x="3316" y="2332"/>
                    </a:lnTo>
                    <a:lnTo>
                      <a:pt x="3285" y="2426"/>
                    </a:lnTo>
                    <a:lnTo>
                      <a:pt x="3247" y="2517"/>
                    </a:lnTo>
                    <a:lnTo>
                      <a:pt x="3204" y="2605"/>
                    </a:lnTo>
                    <a:lnTo>
                      <a:pt x="3470" y="2992"/>
                    </a:lnTo>
                    <a:lnTo>
                      <a:pt x="3480" y="3011"/>
                    </a:lnTo>
                    <a:lnTo>
                      <a:pt x="3484" y="3031"/>
                    </a:lnTo>
                    <a:lnTo>
                      <a:pt x="3484" y="3054"/>
                    </a:lnTo>
                    <a:lnTo>
                      <a:pt x="3481" y="3074"/>
                    </a:lnTo>
                    <a:lnTo>
                      <a:pt x="3471" y="3095"/>
                    </a:lnTo>
                    <a:lnTo>
                      <a:pt x="3458" y="3112"/>
                    </a:lnTo>
                    <a:lnTo>
                      <a:pt x="3126" y="3442"/>
                    </a:lnTo>
                    <a:lnTo>
                      <a:pt x="3109" y="3455"/>
                    </a:lnTo>
                    <a:lnTo>
                      <a:pt x="3089" y="3464"/>
                    </a:lnTo>
                    <a:lnTo>
                      <a:pt x="3067" y="3469"/>
                    </a:lnTo>
                    <a:lnTo>
                      <a:pt x="3045" y="3467"/>
                    </a:lnTo>
                    <a:lnTo>
                      <a:pt x="3024" y="3463"/>
                    </a:lnTo>
                    <a:lnTo>
                      <a:pt x="3004" y="3453"/>
                    </a:lnTo>
                    <a:lnTo>
                      <a:pt x="2612" y="3187"/>
                    </a:lnTo>
                    <a:lnTo>
                      <a:pt x="2524" y="3230"/>
                    </a:lnTo>
                    <a:lnTo>
                      <a:pt x="2433" y="3267"/>
                    </a:lnTo>
                    <a:lnTo>
                      <a:pt x="2339" y="3298"/>
                    </a:lnTo>
                    <a:lnTo>
                      <a:pt x="2252" y="3758"/>
                    </a:lnTo>
                    <a:lnTo>
                      <a:pt x="2245" y="3779"/>
                    </a:lnTo>
                    <a:lnTo>
                      <a:pt x="2233" y="3797"/>
                    </a:lnTo>
                    <a:lnTo>
                      <a:pt x="2218" y="3812"/>
                    </a:lnTo>
                    <a:lnTo>
                      <a:pt x="2199" y="3826"/>
                    </a:lnTo>
                    <a:lnTo>
                      <a:pt x="2178" y="3833"/>
                    </a:lnTo>
                    <a:lnTo>
                      <a:pt x="2156" y="3835"/>
                    </a:lnTo>
                    <a:lnTo>
                      <a:pt x="1688" y="3835"/>
                    </a:lnTo>
                    <a:lnTo>
                      <a:pt x="1666" y="3833"/>
                    </a:lnTo>
                    <a:lnTo>
                      <a:pt x="1646" y="3826"/>
                    </a:lnTo>
                    <a:lnTo>
                      <a:pt x="1627" y="3812"/>
                    </a:lnTo>
                    <a:lnTo>
                      <a:pt x="1612" y="3797"/>
                    </a:lnTo>
                    <a:lnTo>
                      <a:pt x="1600" y="3779"/>
                    </a:lnTo>
                    <a:lnTo>
                      <a:pt x="1593" y="3758"/>
                    </a:lnTo>
                    <a:lnTo>
                      <a:pt x="1506" y="3293"/>
                    </a:lnTo>
                    <a:lnTo>
                      <a:pt x="1415" y="3263"/>
                    </a:lnTo>
                    <a:lnTo>
                      <a:pt x="1327" y="3227"/>
                    </a:lnTo>
                    <a:lnTo>
                      <a:pt x="1242" y="3185"/>
                    </a:lnTo>
                    <a:lnTo>
                      <a:pt x="856" y="3447"/>
                    </a:lnTo>
                    <a:lnTo>
                      <a:pt x="837" y="3458"/>
                    </a:lnTo>
                    <a:lnTo>
                      <a:pt x="815" y="3463"/>
                    </a:lnTo>
                    <a:lnTo>
                      <a:pt x="793" y="3463"/>
                    </a:lnTo>
                    <a:lnTo>
                      <a:pt x="771" y="3458"/>
                    </a:lnTo>
                    <a:lnTo>
                      <a:pt x="751" y="3449"/>
                    </a:lnTo>
                    <a:lnTo>
                      <a:pt x="734" y="3436"/>
                    </a:lnTo>
                    <a:lnTo>
                      <a:pt x="401" y="3107"/>
                    </a:lnTo>
                    <a:lnTo>
                      <a:pt x="388" y="3089"/>
                    </a:lnTo>
                    <a:lnTo>
                      <a:pt x="380" y="3070"/>
                    </a:lnTo>
                    <a:lnTo>
                      <a:pt x="375" y="3048"/>
                    </a:lnTo>
                    <a:lnTo>
                      <a:pt x="376" y="3025"/>
                    </a:lnTo>
                    <a:lnTo>
                      <a:pt x="381" y="3005"/>
                    </a:lnTo>
                    <a:lnTo>
                      <a:pt x="390" y="2986"/>
                    </a:lnTo>
                    <a:lnTo>
                      <a:pt x="655" y="2601"/>
                    </a:lnTo>
                    <a:lnTo>
                      <a:pt x="612" y="2514"/>
                    </a:lnTo>
                    <a:lnTo>
                      <a:pt x="574" y="2424"/>
                    </a:lnTo>
                    <a:lnTo>
                      <a:pt x="543" y="2332"/>
                    </a:lnTo>
                    <a:lnTo>
                      <a:pt x="78" y="2244"/>
                    </a:lnTo>
                    <a:lnTo>
                      <a:pt x="58" y="2238"/>
                    </a:lnTo>
                    <a:lnTo>
                      <a:pt x="38" y="2226"/>
                    </a:lnTo>
                    <a:lnTo>
                      <a:pt x="23" y="2212"/>
                    </a:lnTo>
                    <a:lnTo>
                      <a:pt x="11" y="2192"/>
                    </a:lnTo>
                    <a:lnTo>
                      <a:pt x="3" y="2172"/>
                    </a:lnTo>
                    <a:lnTo>
                      <a:pt x="0" y="2150"/>
                    </a:lnTo>
                    <a:lnTo>
                      <a:pt x="0" y="1684"/>
                    </a:lnTo>
                    <a:lnTo>
                      <a:pt x="3" y="1664"/>
                    </a:lnTo>
                    <a:lnTo>
                      <a:pt x="11" y="1643"/>
                    </a:lnTo>
                    <a:lnTo>
                      <a:pt x="23" y="1624"/>
                    </a:lnTo>
                    <a:lnTo>
                      <a:pt x="38" y="1609"/>
                    </a:lnTo>
                    <a:lnTo>
                      <a:pt x="58" y="1597"/>
                    </a:lnTo>
                    <a:lnTo>
                      <a:pt x="78" y="1590"/>
                    </a:lnTo>
                    <a:lnTo>
                      <a:pt x="543" y="1504"/>
                    </a:lnTo>
                    <a:lnTo>
                      <a:pt x="574" y="1414"/>
                    </a:lnTo>
                    <a:lnTo>
                      <a:pt x="611" y="1325"/>
                    </a:lnTo>
                    <a:lnTo>
                      <a:pt x="653" y="1239"/>
                    </a:lnTo>
                    <a:lnTo>
                      <a:pt x="386" y="851"/>
                    </a:lnTo>
                    <a:lnTo>
                      <a:pt x="376" y="832"/>
                    </a:lnTo>
                    <a:lnTo>
                      <a:pt x="370" y="810"/>
                    </a:lnTo>
                    <a:lnTo>
                      <a:pt x="370" y="789"/>
                    </a:lnTo>
                    <a:lnTo>
                      <a:pt x="375" y="767"/>
                    </a:lnTo>
                    <a:lnTo>
                      <a:pt x="383" y="747"/>
                    </a:lnTo>
                    <a:lnTo>
                      <a:pt x="397" y="730"/>
                    </a:lnTo>
                    <a:lnTo>
                      <a:pt x="729" y="400"/>
                    </a:lnTo>
                    <a:lnTo>
                      <a:pt x="746" y="387"/>
                    </a:lnTo>
                    <a:lnTo>
                      <a:pt x="767" y="378"/>
                    </a:lnTo>
                    <a:lnTo>
                      <a:pt x="787" y="374"/>
                    </a:lnTo>
                    <a:lnTo>
                      <a:pt x="810" y="374"/>
                    </a:lnTo>
                    <a:lnTo>
                      <a:pt x="832" y="379"/>
                    </a:lnTo>
                    <a:lnTo>
                      <a:pt x="851" y="388"/>
                    </a:lnTo>
                    <a:lnTo>
                      <a:pt x="1240" y="653"/>
                    </a:lnTo>
                    <a:lnTo>
                      <a:pt x="1325" y="611"/>
                    </a:lnTo>
                    <a:lnTo>
                      <a:pt x="1414" y="574"/>
                    </a:lnTo>
                    <a:lnTo>
                      <a:pt x="1506" y="542"/>
                    </a:lnTo>
                    <a:lnTo>
                      <a:pt x="1593" y="78"/>
                    </a:lnTo>
                    <a:lnTo>
                      <a:pt x="1600" y="58"/>
                    </a:lnTo>
                    <a:lnTo>
                      <a:pt x="1611" y="39"/>
                    </a:lnTo>
                    <a:lnTo>
                      <a:pt x="1627" y="23"/>
                    </a:lnTo>
                    <a:lnTo>
                      <a:pt x="1645" y="11"/>
                    </a:lnTo>
                    <a:lnTo>
                      <a:pt x="1665" y="4"/>
                    </a:lnTo>
                    <a:lnTo>
                      <a:pt x="16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25984D8-76CD-07D2-5E9A-7C6245A1DE1E}"/>
                </a:ext>
              </a:extLst>
            </p:cNvPr>
            <p:cNvGrpSpPr/>
            <p:nvPr/>
          </p:nvGrpSpPr>
          <p:grpSpPr>
            <a:xfrm>
              <a:off x="4475966" y="4693252"/>
              <a:ext cx="514854" cy="489664"/>
              <a:chOff x="4475966" y="4693252"/>
              <a:chExt cx="514854" cy="489664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E2E706B-FE79-4519-9D73-9B36B1A17718}"/>
                  </a:ext>
                </a:extLst>
              </p:cNvPr>
              <p:cNvSpPr/>
              <p:nvPr/>
            </p:nvSpPr>
            <p:spPr>
              <a:xfrm>
                <a:off x="4475966" y="4693252"/>
                <a:ext cx="514854" cy="489664"/>
              </a:xfrm>
              <a:prstGeom prst="ellipse">
                <a:avLst/>
              </a:prstGeom>
              <a:solidFill>
                <a:srgbClr val="A9A9A9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720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BB3266-DDF4-4403-8820-53706D00EB81}"/>
                  </a:ext>
                </a:extLst>
              </p:cNvPr>
              <p:cNvSpPr txBox="1"/>
              <p:nvPr/>
            </p:nvSpPr>
            <p:spPr>
              <a:xfrm>
                <a:off x="4640957" y="4710701"/>
                <a:ext cx="288823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lv-LV" sz="2000" dirty="0">
                    <a:solidFill>
                      <a:schemeClr val="bg1"/>
                    </a:solidFill>
                    <a:latin typeface="Raleway" panose="020B0503030101060003" pitchFamily="34" charset="0"/>
                  </a:rPr>
                  <a:t>3</a:t>
                </a:r>
                <a:endParaRPr lang="vi-VN" sz="2000" dirty="0">
                  <a:solidFill>
                    <a:schemeClr val="bg1"/>
                  </a:solidFill>
                  <a:latin typeface="Raleway" panose="020B0503030101060003" pitchFamily="34" charset="0"/>
                </a:endParaRPr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77DA930-0F19-48E7-923E-49F923451968}"/>
              </a:ext>
            </a:extLst>
          </p:cNvPr>
          <p:cNvSpPr txBox="1"/>
          <p:nvPr/>
        </p:nvSpPr>
        <p:spPr>
          <a:xfrm flipH="1">
            <a:off x="5110853" y="4002095"/>
            <a:ext cx="625541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2000" dirty="0">
                <a:ea typeface="Lato Medium" panose="020F0502020204030203" pitchFamily="34" charset="0"/>
                <a:cs typeface="Poppins" panose="00000500000000000000" pitchFamily="2" charset="0"/>
              </a:rPr>
              <a:t>Ziņojums pārbaudīts pret saturiskajām prasībām</a:t>
            </a:r>
          </a:p>
          <a:p>
            <a:r>
              <a:rPr lang="lv-LV" dirty="0">
                <a:ea typeface="Lato Medium" panose="020F0502020204030203" pitchFamily="34" charset="0"/>
                <a:cs typeface="Poppins" panose="00000500000000000000" pitchFamily="2" charset="0"/>
              </a:rPr>
              <a:t>(loģikas kļūdas)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2684FC-86E0-497A-9E73-415CBE114E03}"/>
              </a:ext>
            </a:extLst>
          </p:cNvPr>
          <p:cNvSpPr txBox="1"/>
          <p:nvPr/>
        </p:nvSpPr>
        <p:spPr>
          <a:xfrm flipH="1">
            <a:off x="4524636" y="5489899"/>
            <a:ext cx="4365349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v-LV" sz="2000" dirty="0">
                <a:ea typeface="Lato Medium" panose="020F0502020204030203" pitchFamily="34" charset="0"/>
                <a:cs typeface="Poppins" panose="00000500000000000000" pitchFamily="2" charset="0"/>
              </a:rPr>
              <a:t>Ziņojums manuāli pārbaudīts</a:t>
            </a:r>
          </a:p>
          <a:p>
            <a:r>
              <a:rPr lang="lv-LV" dirty="0">
                <a:ea typeface="Lato Medium" panose="020F0502020204030203" pitchFamily="34" charset="0"/>
                <a:cs typeface="Poppins" panose="00000500000000000000" pitchFamily="2" charset="0"/>
              </a:rPr>
              <a:t>(Pieņemts/ noraidīts*)</a:t>
            </a:r>
            <a:endParaRPr lang="en-US" sz="2000" dirty="0">
              <a:ea typeface="Lato Medium" panose="020F0502020204030203" pitchFamily="34" charset="0"/>
              <a:cs typeface="Poppins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3B7394-DC3B-421E-9220-B1B3CD779DF8}"/>
              </a:ext>
            </a:extLst>
          </p:cNvPr>
          <p:cNvSpPr txBox="1"/>
          <p:nvPr/>
        </p:nvSpPr>
        <p:spPr>
          <a:xfrm>
            <a:off x="432010" y="5378418"/>
            <a:ext cx="2959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*</a:t>
            </a:r>
            <a:r>
              <a:rPr lang="lv-LV" sz="1400" dirty="0">
                <a:solidFill>
                  <a:schemeClr val="accent5">
                    <a:lumMod val="75000"/>
                  </a:schemeClr>
                </a:solidFill>
              </a:rPr>
              <a:t>Noraidītu ziņojumu jāizlabo un jāiesniedz atkārtoti!</a:t>
            </a: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775BF0-08E5-4107-A929-BFC3B1551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81" y="1631425"/>
            <a:ext cx="2597242" cy="36447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91837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C916CE-F2F6-42F6-984C-6CEF4D94B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300" y="4654303"/>
            <a:ext cx="4539762" cy="1866900"/>
          </a:xfrm>
        </p:spPr>
        <p:txBody>
          <a:bodyPr/>
          <a:lstStyle/>
          <a:p>
            <a:r>
              <a:rPr lang="lv-LV" dirty="0"/>
              <a:t>Ziņojumu pazīmes goAML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13DC4-BE58-49D0-B35E-987379A00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6732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4AC6B-2948-49DE-AB8C-3D2F3643EA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Ziņojumam obligāti jānorāda pazīme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72E364-88B0-4CBA-9418-C60001471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Pazīmes goAML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3C0C7-176A-4B5F-B7B9-F67E0BA41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24</a:t>
            </a:fld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D69D8B-25CD-41DF-9BE4-E4E6180DA760}"/>
              </a:ext>
            </a:extLst>
          </p:cNvPr>
          <p:cNvSpPr/>
          <p:nvPr/>
        </p:nvSpPr>
        <p:spPr>
          <a:xfrm>
            <a:off x="763621" y="2526155"/>
            <a:ext cx="2305046" cy="535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50B3BC-E2B0-4AC2-9431-1B3258998E5D}"/>
              </a:ext>
            </a:extLst>
          </p:cNvPr>
          <p:cNvSpPr txBox="1"/>
          <p:nvPr/>
        </p:nvSpPr>
        <p:spPr>
          <a:xfrm>
            <a:off x="801424" y="2572850"/>
            <a:ext cx="226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solidFill>
                  <a:schemeClr val="bg1"/>
                </a:solidFill>
              </a:rPr>
              <a:t>A-pazīmes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A90B24-3985-4E3A-9E4E-846D59D7DC24}"/>
              </a:ext>
            </a:extLst>
          </p:cNvPr>
          <p:cNvSpPr/>
          <p:nvPr/>
        </p:nvSpPr>
        <p:spPr>
          <a:xfrm>
            <a:off x="3265325" y="2526155"/>
            <a:ext cx="2305046" cy="535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526CF-1621-4EE2-A8A7-21FBACB08F58}"/>
              </a:ext>
            </a:extLst>
          </p:cNvPr>
          <p:cNvSpPr txBox="1"/>
          <p:nvPr/>
        </p:nvSpPr>
        <p:spPr>
          <a:xfrm>
            <a:off x="3303128" y="2572850"/>
            <a:ext cx="226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solidFill>
                  <a:schemeClr val="bg1"/>
                </a:solidFill>
              </a:rPr>
              <a:t>T-pazīmes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9EA9F8-E063-4110-8409-1A201005E96F}"/>
              </a:ext>
            </a:extLst>
          </p:cNvPr>
          <p:cNvSpPr/>
          <p:nvPr/>
        </p:nvSpPr>
        <p:spPr>
          <a:xfrm>
            <a:off x="5795161" y="2526155"/>
            <a:ext cx="2305046" cy="5354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21FBA6-71AA-49B9-B299-2A0A23751D62}"/>
              </a:ext>
            </a:extLst>
          </p:cNvPr>
          <p:cNvSpPr txBox="1"/>
          <p:nvPr/>
        </p:nvSpPr>
        <p:spPr>
          <a:xfrm>
            <a:off x="5832964" y="2572850"/>
            <a:ext cx="226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solidFill>
                  <a:schemeClr val="bg1"/>
                </a:solidFill>
              </a:rPr>
              <a:t>B-pazīmes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48CCFB-874D-4946-9ECB-1CA2591D6E97}"/>
              </a:ext>
            </a:extLst>
          </p:cNvPr>
          <p:cNvSpPr/>
          <p:nvPr/>
        </p:nvSpPr>
        <p:spPr>
          <a:xfrm>
            <a:off x="8324996" y="2526155"/>
            <a:ext cx="2305046" cy="5354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47CE58-3CF5-424E-AD56-52C8F9B7FBF6}"/>
              </a:ext>
            </a:extLst>
          </p:cNvPr>
          <p:cNvSpPr txBox="1"/>
          <p:nvPr/>
        </p:nvSpPr>
        <p:spPr>
          <a:xfrm>
            <a:off x="8362799" y="2572850"/>
            <a:ext cx="226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solidFill>
                  <a:schemeClr val="bg1"/>
                </a:solidFill>
              </a:rPr>
              <a:t>14-pazīmes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AD0E17-363C-4418-BBA2-02C87476C183}"/>
              </a:ext>
            </a:extLst>
          </p:cNvPr>
          <p:cNvSpPr txBox="1"/>
          <p:nvPr/>
        </p:nvSpPr>
        <p:spPr>
          <a:xfrm>
            <a:off x="763621" y="3255352"/>
            <a:ext cx="2242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Aizdomīga </a:t>
            </a:r>
            <a:r>
              <a:rPr lang="lv-LV" dirty="0"/>
              <a:t>darījuma vai darbības noziedzīga nodarījuma grupas pazīmes (12) 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CFCC6B-AC06-4A9E-AF45-1636C7DAEA57}"/>
              </a:ext>
            </a:extLst>
          </p:cNvPr>
          <p:cNvSpPr txBox="1"/>
          <p:nvPr/>
        </p:nvSpPr>
        <p:spPr>
          <a:xfrm>
            <a:off x="3303128" y="3161567"/>
            <a:ext cx="2267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Aizdomīga darījuma vai darbības </a:t>
            </a:r>
            <a:r>
              <a:rPr lang="lv-LV" b="1" dirty="0"/>
              <a:t>tipoloģijas pazīmes </a:t>
            </a:r>
          </a:p>
          <a:p>
            <a:r>
              <a:rPr lang="lv-LV" dirty="0"/>
              <a:t>(26)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465C61-C034-49D2-BC70-0ED79F3B3F3B}"/>
              </a:ext>
            </a:extLst>
          </p:cNvPr>
          <p:cNvSpPr txBox="1"/>
          <p:nvPr/>
        </p:nvSpPr>
        <p:spPr>
          <a:xfrm>
            <a:off x="5867400" y="3187448"/>
            <a:ext cx="24575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Papildu pazīmes </a:t>
            </a:r>
            <a:r>
              <a:rPr lang="lv-LV" b="1" dirty="0"/>
              <a:t>SAR vai DRF</a:t>
            </a:r>
            <a:r>
              <a:rPr lang="lv-LV" dirty="0"/>
              <a:t>: </a:t>
            </a:r>
          </a:p>
          <a:p>
            <a:r>
              <a:rPr lang="lv-LV" dirty="0"/>
              <a:t>BVID </a:t>
            </a:r>
            <a:r>
              <a:rPr lang="lv-LV" sz="1600" dirty="0"/>
              <a:t>– nosūtīt VID</a:t>
            </a:r>
          </a:p>
          <a:p>
            <a:r>
              <a:rPr lang="lv-LV" dirty="0"/>
              <a:t>BPEP </a:t>
            </a:r>
            <a:r>
              <a:rPr lang="lv-LV" sz="1600" dirty="0"/>
              <a:t>– iekļauta PNP</a:t>
            </a:r>
          </a:p>
          <a:p>
            <a:r>
              <a:rPr lang="lv-LV" dirty="0"/>
              <a:t>BATB </a:t>
            </a:r>
            <a:r>
              <a:rPr lang="lv-LV" sz="1600" dirty="0"/>
              <a:t>– atbilde FID</a:t>
            </a:r>
          </a:p>
          <a:p>
            <a:r>
              <a:rPr lang="lv-LV" dirty="0"/>
              <a:t>BSKG </a:t>
            </a:r>
            <a:r>
              <a:rPr lang="lv-LV" sz="1600" dirty="0"/>
              <a:t>– saistīts ar SKG</a:t>
            </a:r>
          </a:p>
          <a:p>
            <a:r>
              <a:rPr lang="lv-LV" dirty="0"/>
              <a:t>BKRP </a:t>
            </a:r>
            <a:r>
              <a:rPr lang="lv-LV" sz="1600" dirty="0"/>
              <a:t>– «mazās krāpšanas» NB! Tikai kredītiestādēm!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B8FF1D-93E7-4CEE-8D71-449B8CF5C59B}"/>
              </a:ext>
            </a:extLst>
          </p:cNvPr>
          <p:cNvSpPr txBox="1"/>
          <p:nvPr/>
        </p:nvSpPr>
        <p:spPr>
          <a:xfrm>
            <a:off x="8362799" y="3255352"/>
            <a:ext cx="23050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Sliekšņa deklarācijas </a:t>
            </a:r>
            <a:r>
              <a:rPr lang="lv-LV" b="1" dirty="0"/>
              <a:t>(CTR) </a:t>
            </a:r>
            <a:r>
              <a:rPr lang="lv-LV" dirty="0"/>
              <a:t>gadījuma pazīmes atbilstoši 17.08.2021. MK noteikumu Nr.550 </a:t>
            </a:r>
            <a:r>
              <a:rPr lang="lv-LV" b="1" dirty="0"/>
              <a:t>14. punktam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3D3CE0-FB81-8592-E732-ECA734AA6034}"/>
              </a:ext>
            </a:extLst>
          </p:cNvPr>
          <p:cNvSpPr txBox="1"/>
          <p:nvPr/>
        </p:nvSpPr>
        <p:spPr>
          <a:xfrm>
            <a:off x="801424" y="1962150"/>
            <a:ext cx="5780351" cy="37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Pazīme norāda, </a:t>
            </a:r>
            <a:r>
              <a:rPr lang="lv-LV" b="1" dirty="0"/>
              <a:t>kāpēc </a:t>
            </a:r>
            <a:r>
              <a:rPr lang="lv-LV" dirty="0"/>
              <a:t>Jūs iesniedzat ziņojumu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887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EDCC22-EE2E-4B89-BDDE-F2BF3C350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Ziņojumu pazīmes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0AA828-7832-47F8-8A11-E68C19D3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goAML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842F9-5C02-4A00-A988-F1DB757F6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25</a:t>
            </a:fld>
            <a:endParaRPr lang="lv-LV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E597200-6CF8-463E-A5DC-E16682810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348519"/>
              </p:ext>
            </p:extLst>
          </p:nvPr>
        </p:nvGraphicFramePr>
        <p:xfrm>
          <a:off x="691621" y="1887652"/>
          <a:ext cx="6995886" cy="446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DCC7FB-25F0-7E61-D1FE-6675F7A60D89}"/>
              </a:ext>
            </a:extLst>
          </p:cNvPr>
          <p:cNvSpPr txBox="1"/>
          <p:nvPr/>
        </p:nvSpPr>
        <p:spPr>
          <a:xfrm>
            <a:off x="7513373" y="27826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/>
              <a:t>Piemērs: 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E4626-2BBE-1ACD-96F5-AE722864B3F6}"/>
              </a:ext>
            </a:extLst>
          </p:cNvPr>
          <p:cNvSpPr txBox="1"/>
          <p:nvPr/>
        </p:nvSpPr>
        <p:spPr>
          <a:xfrm>
            <a:off x="4905375" y="6217850"/>
            <a:ext cx="699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7"/>
              </a:rPr>
              <a:t>https://fid.gov.lv/uploads/files/2021/Klasifikatori_goAML_FID_12_01_2022.xlsx</a:t>
            </a:r>
            <a:endParaRPr lang="lv-LV" sz="1200" dirty="0"/>
          </a:p>
          <a:p>
            <a:endParaRPr lang="en-GB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17838-8B5C-8E77-0F2B-B024B9B702A6}"/>
              </a:ext>
            </a:extLst>
          </p:cNvPr>
          <p:cNvSpPr txBox="1"/>
          <p:nvPr/>
        </p:nvSpPr>
        <p:spPr>
          <a:xfrm>
            <a:off x="7513373" y="3227606"/>
            <a:ext cx="44241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 b="1" i="0" u="none" strike="noStrike" dirty="0">
                <a:solidFill>
                  <a:srgbClr val="000000"/>
                </a:solidFill>
                <a:effectLst/>
              </a:rPr>
              <a:t>ANOD</a:t>
            </a:r>
            <a:r>
              <a:rPr lang="lv-LV" sz="1600" b="0" i="0" u="none" strike="noStrike" dirty="0">
                <a:solidFill>
                  <a:srgbClr val="000000"/>
                </a:solidFill>
                <a:effectLst/>
              </a:rPr>
              <a:t> – NN  nodokļu jomā</a:t>
            </a:r>
            <a:r>
              <a:rPr lang="lv-LV" sz="1600" dirty="0"/>
              <a:t> </a:t>
            </a:r>
            <a:endParaRPr lang="lv-LV" sz="1600" b="0" i="0" u="none" strike="noStrike" dirty="0">
              <a:solidFill>
                <a:srgbClr val="000000"/>
              </a:solidFill>
              <a:effectLst/>
            </a:endParaRPr>
          </a:p>
          <a:p>
            <a:endParaRPr lang="lv-LV" sz="1600" dirty="0">
              <a:solidFill>
                <a:srgbClr val="000000"/>
              </a:solidFill>
            </a:endParaRPr>
          </a:p>
          <a:p>
            <a:r>
              <a:rPr lang="lv-LV" sz="1600" b="1" i="0" u="none" strike="noStrike" dirty="0">
                <a:solidFill>
                  <a:srgbClr val="000000"/>
                </a:solidFill>
                <a:effectLst/>
              </a:rPr>
              <a:t>T17</a:t>
            </a:r>
            <a:r>
              <a:rPr lang="lv-LV" sz="1600" dirty="0"/>
              <a:t> – </a:t>
            </a:r>
            <a:r>
              <a:rPr lang="lv-LV" sz="1600" b="0" i="0" u="none" strike="noStrike" dirty="0">
                <a:solidFill>
                  <a:srgbClr val="000000"/>
                </a:solidFill>
                <a:effectLst/>
              </a:rPr>
              <a:t>Aizdomas par fiktīva aizdevuma izsniegšanu vai atmaksu</a:t>
            </a:r>
            <a:r>
              <a:rPr lang="lv-LV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24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60B9DB-D0A8-4C1A-B146-A9349B3E3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Dubultās (VID-FID) ziņošanas izbeigšana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969176-4374-409E-B116-66D23E2B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goAML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6D83F-02AC-445F-B998-6DF0AB42E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26</a:t>
            </a:fld>
            <a:endParaRPr lang="lv-LV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47D255-F59B-4837-80E0-A019953B3D8C}"/>
              </a:ext>
            </a:extLst>
          </p:cNvPr>
          <p:cNvGrpSpPr/>
          <p:nvPr/>
        </p:nvGrpSpPr>
        <p:grpSpPr>
          <a:xfrm>
            <a:off x="6680520" y="3629200"/>
            <a:ext cx="604075" cy="1151058"/>
            <a:chOff x="1471935" y="2423281"/>
            <a:chExt cx="604075" cy="1151058"/>
          </a:xfrm>
        </p:grpSpPr>
        <p:sp>
          <p:nvSpPr>
            <p:cNvPr id="26" name="Straight Connector 3">
              <a:extLst>
                <a:ext uri="{FF2B5EF4-FFF2-40B4-BE49-F238E27FC236}">
                  <a16:creationId xmlns:a16="http://schemas.microsoft.com/office/drawing/2014/main" id="{7E181A97-8788-4729-A6C8-D46EF11E5D96}"/>
                </a:ext>
              </a:extLst>
            </p:cNvPr>
            <p:cNvSpPr/>
            <p:nvPr/>
          </p:nvSpPr>
          <p:spPr>
            <a:xfrm>
              <a:off x="1471935" y="2423281"/>
              <a:ext cx="604075" cy="11510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02037" y="0"/>
                  </a:lnTo>
                  <a:lnTo>
                    <a:pt x="302037" y="1151058"/>
                  </a:lnTo>
                  <a:lnTo>
                    <a:pt x="604075" y="1151058"/>
                  </a:lnTo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Straight Connector 4">
              <a:extLst>
                <a:ext uri="{FF2B5EF4-FFF2-40B4-BE49-F238E27FC236}">
                  <a16:creationId xmlns:a16="http://schemas.microsoft.com/office/drawing/2014/main" id="{A7C0311C-34E5-4390-83F0-2CB537398471}"/>
                </a:ext>
              </a:extLst>
            </p:cNvPr>
            <p:cNvSpPr txBox="1"/>
            <p:nvPr/>
          </p:nvSpPr>
          <p:spPr>
            <a:xfrm>
              <a:off x="1741474" y="2966311"/>
              <a:ext cx="64996" cy="64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344999-3C25-4FAF-B64F-C8AEB8ECC389}"/>
              </a:ext>
            </a:extLst>
          </p:cNvPr>
          <p:cNvGrpSpPr/>
          <p:nvPr/>
        </p:nvGrpSpPr>
        <p:grpSpPr>
          <a:xfrm>
            <a:off x="6680520" y="2478141"/>
            <a:ext cx="604075" cy="1151058"/>
            <a:chOff x="1471935" y="1272222"/>
            <a:chExt cx="604075" cy="1151058"/>
          </a:xfrm>
        </p:grpSpPr>
        <p:sp>
          <p:nvSpPr>
            <p:cNvPr id="24" name="Straight Connector 5">
              <a:extLst>
                <a:ext uri="{FF2B5EF4-FFF2-40B4-BE49-F238E27FC236}">
                  <a16:creationId xmlns:a16="http://schemas.microsoft.com/office/drawing/2014/main" id="{807EA59D-FEE8-4D65-85C5-54CBF681574D}"/>
                </a:ext>
              </a:extLst>
            </p:cNvPr>
            <p:cNvSpPr/>
            <p:nvPr/>
          </p:nvSpPr>
          <p:spPr>
            <a:xfrm>
              <a:off x="1471935" y="1272222"/>
              <a:ext cx="604075" cy="11510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51058"/>
                  </a:moveTo>
                  <a:lnTo>
                    <a:pt x="302037" y="1151058"/>
                  </a:lnTo>
                  <a:lnTo>
                    <a:pt x="302037" y="0"/>
                  </a:lnTo>
                  <a:lnTo>
                    <a:pt x="604075" y="0"/>
                  </a:lnTo>
                </a:path>
              </a:pathLst>
            </a:cu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Straight Connector 6">
              <a:extLst>
                <a:ext uri="{FF2B5EF4-FFF2-40B4-BE49-F238E27FC236}">
                  <a16:creationId xmlns:a16="http://schemas.microsoft.com/office/drawing/2014/main" id="{93F0DAF0-CEE6-4B70-BA05-91E74B2D5400}"/>
                </a:ext>
              </a:extLst>
            </p:cNvPr>
            <p:cNvSpPr txBox="1"/>
            <p:nvPr/>
          </p:nvSpPr>
          <p:spPr>
            <a:xfrm>
              <a:off x="1741474" y="1815253"/>
              <a:ext cx="64996" cy="64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E13418-B6AC-465E-92A8-0DE059805513}"/>
              </a:ext>
            </a:extLst>
          </p:cNvPr>
          <p:cNvGrpSpPr/>
          <p:nvPr/>
        </p:nvGrpSpPr>
        <p:grpSpPr>
          <a:xfrm>
            <a:off x="5905115" y="1214724"/>
            <a:ext cx="920846" cy="4846562"/>
            <a:chOff x="551090" y="-1"/>
            <a:chExt cx="920846" cy="484656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12B10D-C8D7-44C6-9C17-53E8604385FA}"/>
                </a:ext>
              </a:extLst>
            </p:cNvPr>
            <p:cNvSpPr/>
            <p:nvPr/>
          </p:nvSpPr>
          <p:spPr>
            <a:xfrm rot="16200000">
              <a:off x="-1411768" y="1962857"/>
              <a:ext cx="4846562" cy="92084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9A2983-0125-49EF-AEFD-6D0B9079C726}"/>
                </a:ext>
              </a:extLst>
            </p:cNvPr>
            <p:cNvSpPr txBox="1"/>
            <p:nvPr/>
          </p:nvSpPr>
          <p:spPr>
            <a:xfrm rot="16200000">
              <a:off x="-1411768" y="1962857"/>
              <a:ext cx="4846562" cy="9208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3200" dirty="0"/>
                <a:t>Z</a:t>
              </a:r>
              <a:r>
                <a:rPr lang="lv-LV" sz="2400" dirty="0"/>
                <a:t>iņojumi nodokļu jomā</a:t>
              </a:r>
              <a:endParaRPr lang="en-US" sz="240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D8D434-3DF1-4862-9899-0AD4DACBB348}"/>
              </a:ext>
            </a:extLst>
          </p:cNvPr>
          <p:cNvGrpSpPr/>
          <p:nvPr/>
        </p:nvGrpSpPr>
        <p:grpSpPr>
          <a:xfrm>
            <a:off x="7284594" y="1787506"/>
            <a:ext cx="4016679" cy="1151058"/>
            <a:chOff x="2076010" y="811799"/>
            <a:chExt cx="3657586" cy="92084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C2998C-E2FF-4D89-BCA0-8FAB54C63317}"/>
                </a:ext>
              </a:extLst>
            </p:cNvPr>
            <p:cNvSpPr/>
            <p:nvPr/>
          </p:nvSpPr>
          <p:spPr>
            <a:xfrm>
              <a:off x="2076010" y="811799"/>
              <a:ext cx="3657586" cy="92084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53C577-7CE9-4075-B8E6-91C7F26C8C26}"/>
                </a:ext>
              </a:extLst>
            </p:cNvPr>
            <p:cNvSpPr txBox="1"/>
            <p:nvPr/>
          </p:nvSpPr>
          <p:spPr>
            <a:xfrm>
              <a:off x="2076010" y="811799"/>
              <a:ext cx="3657584" cy="9208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000" dirty="0"/>
                <a:t>S</a:t>
              </a:r>
              <a:r>
                <a:rPr lang="lv-LV" sz="2000" kern="1200" dirty="0"/>
                <a:t>ubjekts iesniedz tikai FID</a:t>
              </a:r>
              <a:endParaRPr lang="en-US" sz="2000" kern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5D9D63-76F0-48DD-9151-CF481932233B}"/>
              </a:ext>
            </a:extLst>
          </p:cNvPr>
          <p:cNvGrpSpPr/>
          <p:nvPr/>
        </p:nvGrpSpPr>
        <p:grpSpPr>
          <a:xfrm>
            <a:off x="7284593" y="3103780"/>
            <a:ext cx="4016678" cy="1068450"/>
            <a:chOff x="2076010" y="1962857"/>
            <a:chExt cx="3657586" cy="92084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1173D7-6779-4E3A-9B65-EFC1A6FB434C}"/>
                </a:ext>
              </a:extLst>
            </p:cNvPr>
            <p:cNvSpPr/>
            <p:nvPr/>
          </p:nvSpPr>
          <p:spPr>
            <a:xfrm>
              <a:off x="2076010" y="1962857"/>
              <a:ext cx="3657586" cy="92084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3E8A746-8809-4BB7-B8E8-FF52D0D9A2D1}"/>
                </a:ext>
              </a:extLst>
            </p:cNvPr>
            <p:cNvSpPr txBox="1"/>
            <p:nvPr/>
          </p:nvSpPr>
          <p:spPr>
            <a:xfrm>
              <a:off x="2076010" y="1962857"/>
              <a:ext cx="3657586" cy="9208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000" kern="1200" dirty="0"/>
                <a:t>Subjekts norāda uzdevumu pārsūtīt ziņojumu* VID</a:t>
              </a:r>
              <a:endParaRPr lang="en-US" sz="2000" kern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593E11-CB32-4E9E-9B71-E8CB93A90A7B}"/>
              </a:ext>
            </a:extLst>
          </p:cNvPr>
          <p:cNvGrpSpPr/>
          <p:nvPr/>
        </p:nvGrpSpPr>
        <p:grpSpPr>
          <a:xfrm>
            <a:off x="7284594" y="4319834"/>
            <a:ext cx="4016677" cy="1151057"/>
            <a:chOff x="2076010" y="3113916"/>
            <a:chExt cx="3657586" cy="9208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370A7A1-708D-4E27-A4E1-1A8C12C05E04}"/>
                </a:ext>
              </a:extLst>
            </p:cNvPr>
            <p:cNvSpPr/>
            <p:nvPr/>
          </p:nvSpPr>
          <p:spPr>
            <a:xfrm>
              <a:off x="2076010" y="3113916"/>
              <a:ext cx="3657586" cy="920846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FE8E96-DF95-466C-BFA9-9CE1DB3BB76C}"/>
                </a:ext>
              </a:extLst>
            </p:cNvPr>
            <p:cNvSpPr txBox="1"/>
            <p:nvPr/>
          </p:nvSpPr>
          <p:spPr>
            <a:xfrm>
              <a:off x="2076010" y="3113916"/>
              <a:ext cx="3657586" cy="9208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000" kern="1200" dirty="0"/>
                <a:t>FID pārsūta VID</a:t>
              </a:r>
              <a:r>
                <a:rPr lang="lv-LV" i="1" kern="1200" dirty="0"/>
                <a:t>(automa</a:t>
              </a:r>
              <a:r>
                <a:rPr lang="lv-LV" i="1" dirty="0"/>
                <a:t>tizēti, pēc ziņojuma pieņemšanas FID)</a:t>
              </a:r>
              <a:endParaRPr lang="en-US" sz="2000" i="1" kern="12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7780985-4D05-491C-B0A3-5C323870044C}"/>
              </a:ext>
            </a:extLst>
          </p:cNvPr>
          <p:cNvSpPr txBox="1"/>
          <p:nvPr/>
        </p:nvSpPr>
        <p:spPr>
          <a:xfrm>
            <a:off x="644147" y="1923067"/>
            <a:ext cx="4346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lv-LV" sz="2000" dirty="0"/>
              <a:t>*uzdevums pārsūtīt ziņojumu = pievienota papildu pazīme </a:t>
            </a:r>
            <a:r>
              <a:rPr lang="lv-LV" sz="2000" b="1" dirty="0"/>
              <a:t>BVID </a:t>
            </a:r>
          </a:p>
          <a:p>
            <a:r>
              <a:rPr lang="lv-LV" b="1" i="1" dirty="0"/>
              <a:t>(NB! Ja šīs pazīmes nav, tad ziņojums VID netiek pārsūtīts)</a:t>
            </a:r>
            <a:endParaRPr lang="lv-LV" sz="16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CBF0CB-CF49-A030-0B6B-63AE7E5B3F87}"/>
              </a:ext>
            </a:extLst>
          </p:cNvPr>
          <p:cNvSpPr txBox="1"/>
          <p:nvPr/>
        </p:nvSpPr>
        <p:spPr>
          <a:xfrm>
            <a:off x="799841" y="4491626"/>
            <a:ext cx="4424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600" b="1" i="0" u="none" strike="noStrike" dirty="0">
                <a:solidFill>
                  <a:srgbClr val="000000"/>
                </a:solidFill>
                <a:effectLst/>
              </a:rPr>
              <a:t>ANOD</a:t>
            </a:r>
            <a:r>
              <a:rPr lang="lv-LV" sz="1600" b="0" i="0" u="none" strike="noStrike" dirty="0">
                <a:solidFill>
                  <a:srgbClr val="000000"/>
                </a:solidFill>
                <a:effectLst/>
              </a:rPr>
              <a:t> – NN  nodokļu jomā</a:t>
            </a:r>
            <a:r>
              <a:rPr lang="lv-LV" sz="1600" dirty="0"/>
              <a:t> </a:t>
            </a:r>
            <a:endParaRPr lang="lv-LV" sz="1600" b="0" i="0" u="none" strike="noStrike" dirty="0">
              <a:solidFill>
                <a:srgbClr val="000000"/>
              </a:solidFill>
              <a:effectLst/>
            </a:endParaRPr>
          </a:p>
          <a:p>
            <a:endParaRPr lang="lv-LV" sz="1600" dirty="0">
              <a:solidFill>
                <a:srgbClr val="000000"/>
              </a:solidFill>
            </a:endParaRPr>
          </a:p>
          <a:p>
            <a:r>
              <a:rPr lang="lv-LV" sz="1600" b="1" i="0" u="none" strike="noStrike" dirty="0">
                <a:solidFill>
                  <a:srgbClr val="000000"/>
                </a:solidFill>
                <a:effectLst/>
              </a:rPr>
              <a:t>T17</a:t>
            </a:r>
            <a:r>
              <a:rPr lang="lv-LV" sz="1600" dirty="0"/>
              <a:t> – </a:t>
            </a:r>
            <a:r>
              <a:rPr lang="lv-LV" sz="1600" b="0" i="0" u="none" strike="noStrike" dirty="0">
                <a:solidFill>
                  <a:srgbClr val="000000"/>
                </a:solidFill>
                <a:effectLst/>
              </a:rPr>
              <a:t>Aizdomas par fiktīva aizdevuma izsniegšanu vai atmaksu</a:t>
            </a:r>
            <a:r>
              <a:rPr lang="lv-LV" sz="1600" dirty="0"/>
              <a:t> </a:t>
            </a:r>
          </a:p>
          <a:p>
            <a:endParaRPr lang="lv-LV" sz="1600" dirty="0"/>
          </a:p>
          <a:p>
            <a:r>
              <a:rPr lang="lv-LV" sz="1600" b="1" dirty="0"/>
              <a:t>BVID</a:t>
            </a:r>
            <a:r>
              <a:rPr lang="lv-LV" sz="1600" dirty="0"/>
              <a:t> - Informācija sniedzama VID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F13970-DFE9-BC8A-2666-89963211BF49}"/>
              </a:ext>
            </a:extLst>
          </p:cNvPr>
          <p:cNvSpPr txBox="1"/>
          <p:nvPr/>
        </p:nvSpPr>
        <p:spPr>
          <a:xfrm>
            <a:off x="755193" y="410599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/>
              <a:t>Piemērs: </a:t>
            </a:r>
          </a:p>
        </p:txBody>
      </p:sp>
    </p:spTree>
    <p:extLst>
      <p:ext uri="{BB962C8B-B14F-4D97-AF65-F5344CB8AC3E}">
        <p14:creationId xmlns:p14="http://schemas.microsoft.com/office/powerpoint/2010/main" val="250701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B9752-DB6B-43C9-98B4-0DEE3B7C52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875" y="4406653"/>
            <a:ext cx="4381500" cy="1866900"/>
          </a:xfrm>
        </p:spPr>
        <p:txBody>
          <a:bodyPr>
            <a:normAutofit fontScale="92500"/>
          </a:bodyPr>
          <a:lstStyle/>
          <a:p>
            <a:r>
              <a:rPr lang="lv-LV" dirty="0"/>
              <a:t>SAR veida ziņojuma iesniegšana goAML</a:t>
            </a:r>
          </a:p>
          <a:p>
            <a:r>
              <a:rPr lang="lv-LV" i="1" dirty="0"/>
              <a:t>(piemērs)</a:t>
            </a:r>
            <a:endParaRPr lang="en-GB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29162-C072-4CC9-B809-AC7D7B076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5383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809F6B-3B3B-4A76-9A0B-0962DF66F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312" y="1217994"/>
            <a:ext cx="5404379" cy="312863"/>
          </a:xfrm>
        </p:spPr>
        <p:txBody>
          <a:bodyPr/>
          <a:lstStyle/>
          <a:p>
            <a:r>
              <a:rPr lang="lv-LV" dirty="0"/>
              <a:t>Darbības dalībnieki goAML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008280-B085-4C32-A59E-D85D8B38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12" y="833177"/>
            <a:ext cx="5404379" cy="384817"/>
          </a:xfrm>
        </p:spPr>
        <p:txBody>
          <a:bodyPr/>
          <a:lstStyle/>
          <a:p>
            <a:r>
              <a:rPr lang="lv-LV" dirty="0"/>
              <a:t>goAML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75ED4-2EA0-4D9D-80CA-6A581BE36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28</a:t>
            </a:fld>
            <a:endParaRPr lang="lv-LV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ED906C-57FC-4C09-8346-053C1A8860C5}"/>
              </a:ext>
            </a:extLst>
          </p:cNvPr>
          <p:cNvSpPr/>
          <p:nvPr/>
        </p:nvSpPr>
        <p:spPr>
          <a:xfrm>
            <a:off x="1644759" y="2567714"/>
            <a:ext cx="2443427" cy="693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79EF33-C43B-456B-B21D-DE723D2E8600}"/>
              </a:ext>
            </a:extLst>
          </p:cNvPr>
          <p:cNvSpPr txBox="1"/>
          <p:nvPr/>
        </p:nvSpPr>
        <p:spPr>
          <a:xfrm>
            <a:off x="1595660" y="2592923"/>
            <a:ext cx="2403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>
                <a:solidFill>
                  <a:schemeClr val="bg1"/>
                </a:solidFill>
              </a:rPr>
              <a:t>Fiziska persona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681CC7-6ECA-495B-8642-9D789B5318AB}"/>
              </a:ext>
            </a:extLst>
          </p:cNvPr>
          <p:cNvSpPr/>
          <p:nvPr/>
        </p:nvSpPr>
        <p:spPr>
          <a:xfrm>
            <a:off x="4312976" y="2567715"/>
            <a:ext cx="2443427" cy="6936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7CE817-841B-464C-9B9B-BAAA1326BBFF}"/>
              </a:ext>
            </a:extLst>
          </p:cNvPr>
          <p:cNvSpPr txBox="1"/>
          <p:nvPr/>
        </p:nvSpPr>
        <p:spPr>
          <a:xfrm>
            <a:off x="4333011" y="2589095"/>
            <a:ext cx="2443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>
                <a:solidFill>
                  <a:schemeClr val="bg1"/>
                </a:solidFill>
              </a:rPr>
              <a:t>Juridiska persona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1D5020-C790-466D-8BE5-F2C7DFDCC062}"/>
              </a:ext>
            </a:extLst>
          </p:cNvPr>
          <p:cNvSpPr/>
          <p:nvPr/>
        </p:nvSpPr>
        <p:spPr>
          <a:xfrm>
            <a:off x="6981193" y="2547352"/>
            <a:ext cx="2443427" cy="6936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DC06F1-D134-4565-B574-D75AFE5F507C}"/>
              </a:ext>
            </a:extLst>
          </p:cNvPr>
          <p:cNvSpPr/>
          <p:nvPr/>
        </p:nvSpPr>
        <p:spPr>
          <a:xfrm>
            <a:off x="7340918" y="4490894"/>
            <a:ext cx="2869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dirty="0">
                <a:solidFill>
                  <a:schemeClr val="tx2">
                    <a:lumMod val="50000"/>
                  </a:schemeClr>
                </a:solidFill>
              </a:rPr>
              <a:t>(Kontu jānorāda, ja tas ir zināms un attiecināms)</a:t>
            </a:r>
            <a:endParaRPr lang="en-US" sz="16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3C566E-6B48-4C2C-A3D9-2CD097EEB384}"/>
              </a:ext>
            </a:extLst>
          </p:cNvPr>
          <p:cNvSpPr txBox="1"/>
          <p:nvPr/>
        </p:nvSpPr>
        <p:spPr>
          <a:xfrm>
            <a:off x="7165584" y="3596641"/>
            <a:ext cx="490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+ </a:t>
            </a:r>
            <a:r>
              <a:rPr lang="lv-LV" sz="2000" dirty="0">
                <a:solidFill>
                  <a:schemeClr val="tx2">
                    <a:lumMod val="50000"/>
                  </a:schemeClr>
                </a:solidFill>
              </a:rPr>
              <a:t>konta īpašnieks </a:t>
            </a:r>
          </a:p>
          <a:p>
            <a:r>
              <a:rPr lang="lv-LV" sz="2000" dirty="0">
                <a:solidFill>
                  <a:schemeClr val="tx2">
                    <a:lumMod val="50000"/>
                  </a:schemeClr>
                </a:solidFill>
              </a:rPr>
              <a:t>(fiziska vai juridiska persona)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F8A27D-A11E-487D-9968-6967A64D69E0}"/>
              </a:ext>
            </a:extLst>
          </p:cNvPr>
          <p:cNvSpPr txBox="1"/>
          <p:nvPr/>
        </p:nvSpPr>
        <p:spPr>
          <a:xfrm>
            <a:off x="6981193" y="2577641"/>
            <a:ext cx="2403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>
                <a:solidFill>
                  <a:schemeClr val="bg1"/>
                </a:solidFill>
              </a:rPr>
              <a:t>Konts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663379-CED9-4EC6-A530-65B87F86874E}"/>
              </a:ext>
            </a:extLst>
          </p:cNvPr>
          <p:cNvSpPr/>
          <p:nvPr/>
        </p:nvSpPr>
        <p:spPr>
          <a:xfrm>
            <a:off x="4407620" y="3724503"/>
            <a:ext cx="2443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0" i="0" dirty="0">
                <a:solidFill>
                  <a:schemeClr val="tx2">
                    <a:lumMod val="50000"/>
                  </a:schemeClr>
                </a:solidFill>
                <a:effectLst/>
              </a:rPr>
              <a:t>+ saistītās fiziskās personas</a:t>
            </a:r>
            <a:endParaRPr lang="en-US" sz="20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2212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33C5DE-D1ED-460D-893D-B5074930A2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Ziņojuma veida izvēle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919538-18CC-D460-37FB-B0BAB4FE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SAR ziņojuma iesniegšana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F96E0-A8AF-BCD9-C7A3-6937380DC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29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1F6AC-2A54-9F74-2F3F-73B3F80E4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49" y="2476501"/>
            <a:ext cx="1994176" cy="120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E2CF37-E8CB-5ACC-D78B-4F1CA6AEA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8" y="2457450"/>
            <a:ext cx="4933376" cy="17121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1942AD9-A615-F210-14B3-EB451EDEFD6C}"/>
              </a:ext>
            </a:extLst>
          </p:cNvPr>
          <p:cNvSpPr/>
          <p:nvPr/>
        </p:nvSpPr>
        <p:spPr>
          <a:xfrm>
            <a:off x="2745581" y="2876551"/>
            <a:ext cx="8572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64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C44EA8-66CE-4FED-8E0C-D1AC47ADD8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746" y="4489450"/>
            <a:ext cx="4193605" cy="1866900"/>
          </a:xfrm>
        </p:spPr>
        <p:txBody>
          <a:bodyPr/>
          <a:lstStyle/>
          <a:p>
            <a:r>
              <a:rPr lang="lv-LV" dirty="0"/>
              <a:t>Kas ir goAML un kā tajā piereģistrēties?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94985-BC00-433D-B010-159E49CA6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0266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B8CAA5-3E7F-2E49-96E1-787D2E3B7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Pamatinformācijas norādīšana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53993A-C211-077E-DFB0-CABE23AE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SAR ziņojuma iesniegšana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B1CF0-F045-5E10-04CC-6CF6D4A9A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30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F6EF7-C66C-570E-73A4-379DCA659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815057"/>
            <a:ext cx="11639550" cy="33857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3CC2D6-698A-859B-B5DD-DC812BDEF00E}"/>
              </a:ext>
            </a:extLst>
          </p:cNvPr>
          <p:cNvSpPr txBox="1"/>
          <p:nvPr/>
        </p:nvSpPr>
        <p:spPr>
          <a:xfrm>
            <a:off x="571499" y="2124201"/>
            <a:ext cx="747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Ja lūdzat palīdzību, atsaucieties uz Ziņojuma ID!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823915-7082-0050-2A38-42EA463E60A9}"/>
              </a:ext>
            </a:extLst>
          </p:cNvPr>
          <p:cNvCxnSpPr/>
          <p:nvPr/>
        </p:nvCxnSpPr>
        <p:spPr>
          <a:xfrm>
            <a:off x="5962650" y="2493727"/>
            <a:ext cx="4676775" cy="12400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557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6BCB60-A289-3640-583E-F7EFB8D321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Pazīmju izvēlēšanās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DE7C45-86ED-8BDC-DE88-C21DFA17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SAR ziņojuma iesniegšana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07DC7-E718-5972-F13B-844A2F245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31</a:t>
            </a:fld>
            <a:endParaRPr lang="lv-LV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1C2976-CDF9-4D34-AD5A-82CE29681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465652"/>
            <a:ext cx="10229850" cy="38906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8977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0ABE7A-FEFF-CDE7-824C-47519F92B4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SAR dalībnieka izvēle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4CD04-2B95-6AD1-B73F-81D291B5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SAR ziņojuma iesniegšana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D1480-DFCE-E707-DFC1-6742C09D3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32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B7C80-8AED-A848-B9C6-E57D1DD75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552700"/>
            <a:ext cx="12077700" cy="2781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2019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5E1F3B-48BA-C4B1-D6E3-25EDC9AE80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Fiziskas personas datu norādīšana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BE8FFF-F5D9-EF3E-B1D6-EE980D5B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SAR ziņojuma iesniegšana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872BE-35A6-93D0-1425-270882433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33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1F6CD-03C7-AB35-6BED-DAAA70FE5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1" y="2457450"/>
            <a:ext cx="12112565" cy="2952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E82B9C-78E3-63E8-6BAF-2B5C6F811981}"/>
              </a:ext>
            </a:extLst>
          </p:cNvPr>
          <p:cNvSpPr txBox="1"/>
          <p:nvPr/>
        </p:nvSpPr>
        <p:spPr>
          <a:xfrm>
            <a:off x="1076325" y="5486400"/>
            <a:ext cx="869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Lūgums pēc iespējas norādīt gan personas kodu, gan dzimšanas datus. </a:t>
            </a:r>
          </a:p>
          <a:p>
            <a:r>
              <a:rPr lang="lv-LV" dirty="0"/>
              <a:t>Ja lauks nosaukts «Netiek lietots», to neaiztiekam!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BC03B-C81A-CBFB-993A-5FBC84866862}"/>
              </a:ext>
            </a:extLst>
          </p:cNvPr>
          <p:cNvSpPr txBox="1"/>
          <p:nvPr/>
        </p:nvSpPr>
        <p:spPr>
          <a:xfrm>
            <a:off x="400049" y="1876425"/>
            <a:ext cx="608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Nozīmīgums – no 10 (svarīgākā persona) līdz 1.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089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66C65-BBEB-6F9F-014B-04905EB9B6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Juridiskas personas datu lauki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6B75DB-ABA8-9F17-D62D-EC699C55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SAR ziņojuma iesniegšana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DE59A-79DF-182E-CC12-9A21642D2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34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9CB08-584A-B9AD-4F5B-17F5A6C0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1" y="2469058"/>
            <a:ext cx="10344150" cy="38872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96947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D5D5C7-DD35-CE68-E135-E80BDACB01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Konta lauku aizpildīšana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9A9690-57ED-1526-BD97-FB323511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SAR ziņojuma iesniegšana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67F0F-52B7-3678-CED2-B75491B62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35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54699-7B43-8239-F9E3-9F4ACFC8E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457450"/>
            <a:ext cx="9744075" cy="3985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D33E21-AA30-E5C9-8C66-1AD5BB34A0DE}"/>
              </a:ext>
            </a:extLst>
          </p:cNvPr>
          <p:cNvSpPr txBox="1"/>
          <p:nvPr/>
        </p:nvSpPr>
        <p:spPr>
          <a:xfrm>
            <a:off x="482600" y="1924050"/>
            <a:ext cx="746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SWIFT vai konta iestādes reģistrācijas numurs ir obligāts.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763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FA35B1-88B1-0EDC-4E3D-A40AAA47F2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Ziņojuma iesniegšana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CDB464-7731-6EB5-ADF1-CBE0CEB81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SAR ziņojuma iesniegšana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27112-E9E0-4C07-9366-645330DED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36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33CB6-E180-563F-9DAC-EE531A6DE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976" y="2828925"/>
            <a:ext cx="3780524" cy="16811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3073FC-327D-7EA0-11C3-DA5C1C1A5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2457450"/>
            <a:ext cx="2377899" cy="2105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F111450-5E9A-6D68-966F-5045654AC6F8}"/>
              </a:ext>
            </a:extLst>
          </p:cNvPr>
          <p:cNvSpPr/>
          <p:nvPr/>
        </p:nvSpPr>
        <p:spPr>
          <a:xfrm>
            <a:off x="2777595" y="3286124"/>
            <a:ext cx="600075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AB2CF8-2B6A-DA32-E19C-AC93A2E0F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271" y="2828926"/>
            <a:ext cx="3755429" cy="1681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AAF45E-AAFC-D351-DD86-93ED3E9EE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694" y="3428693"/>
            <a:ext cx="615749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28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24620A-396A-AC98-2D12-6A4FBE418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Pēc ziņojuma iesniegšanas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F7FFE9-D3C4-6F8A-A3D8-00407CE3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SAR ziņojuma iesniegšana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2923E-8E08-BBDC-9474-EC58A3E83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37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C7DF90-84F6-6F5A-4E93-A31D21F1C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2486025"/>
            <a:ext cx="12049125" cy="3771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6065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D18A78-E7F9-45E2-8FB6-D68C97F93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Ziņojumu statusi līdz pieņemšanai</a:t>
            </a:r>
          </a:p>
          <a:p>
            <a:r>
              <a:rPr lang="lv-LV" b="0" i="1" dirty="0"/>
              <a:t>(biežāk sastopamie)</a:t>
            </a:r>
            <a:endParaRPr lang="en-GB" b="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215FE2-063F-4C34-B008-D2F2A6602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goAML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D24B0-9B44-4F1F-A453-D946D8597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38</a:t>
            </a:fld>
            <a:endParaRPr lang="lv-LV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1CF5F7B-76C3-4C54-9EF3-4280A735F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181781"/>
              </p:ext>
            </p:extLst>
          </p:nvPr>
        </p:nvGraphicFramePr>
        <p:xfrm>
          <a:off x="767492" y="2453938"/>
          <a:ext cx="10824915" cy="394323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194157">
                  <a:extLst>
                    <a:ext uri="{9D8B030D-6E8A-4147-A177-3AD203B41FA5}">
                      <a16:colId xmlns:a16="http://schemas.microsoft.com/office/drawing/2014/main" val="1528525558"/>
                    </a:ext>
                  </a:extLst>
                </a:gridCol>
                <a:gridCol w="7630758">
                  <a:extLst>
                    <a:ext uri="{9D8B030D-6E8A-4147-A177-3AD203B41FA5}">
                      <a16:colId xmlns:a16="http://schemas.microsoft.com/office/drawing/2014/main" val="3036461835"/>
                    </a:ext>
                  </a:extLst>
                </a:gridCol>
              </a:tblGrid>
              <a:tr h="395682">
                <a:tc>
                  <a:txBody>
                    <a:bodyPr/>
                    <a:lstStyle/>
                    <a:p>
                      <a:r>
                        <a:rPr lang="lv-LV" dirty="0"/>
                        <a:t>Statuss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Skaidrojums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1172"/>
                  </a:ext>
                </a:extLst>
              </a:tr>
              <a:tr h="436505">
                <a:tc>
                  <a:txBody>
                    <a:bodyPr/>
                    <a:lstStyle/>
                    <a:p>
                      <a:r>
                        <a:rPr lang="lv-LV" dirty="0"/>
                        <a:t>Augšupielādēts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Pirms pārbaudes pret XSD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01948078"/>
                  </a:ext>
                </a:extLst>
              </a:tr>
              <a:tr h="460303">
                <a:tc>
                  <a:txBody>
                    <a:bodyPr/>
                    <a:lstStyle/>
                    <a:p>
                      <a:r>
                        <a:rPr lang="lv-LV" b="1" dirty="0"/>
                        <a:t>Pārsūtīts no WEB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Pārbaude pret Biznesa prasību nosacījumiem un saturisko pilnību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81609569"/>
                  </a:ext>
                </a:extLst>
              </a:tr>
              <a:tr h="682957">
                <a:tc>
                  <a:txBody>
                    <a:bodyPr/>
                    <a:lstStyle/>
                    <a:p>
                      <a:r>
                        <a:rPr lang="lv-LV" dirty="0"/>
                        <a:t>Neveiksmīga validācija, neatbilstoša struktūra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Ziņojums neatbilst XSD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1168021"/>
                  </a:ext>
                </a:extLst>
              </a:tr>
              <a:tr h="433722">
                <a:tc>
                  <a:txBody>
                    <a:bodyPr/>
                    <a:lstStyle/>
                    <a:p>
                      <a:r>
                        <a:rPr lang="lv-LV" dirty="0"/>
                        <a:t>Atgriezts labošanai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Subjekts pārvietojis uz «Ziņojumu melnraksti»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81260112"/>
                  </a:ext>
                </a:extLst>
              </a:tr>
              <a:tr h="671332">
                <a:tc>
                  <a:txBody>
                    <a:bodyPr/>
                    <a:lstStyle/>
                    <a:p>
                      <a:r>
                        <a:rPr lang="lv-LV" b="1" dirty="0"/>
                        <a:t>Noraidīts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Ziņojumā kļūdas, FID noraidījis (jāizlabo kļūdas un jāiesniedz atkārtoti)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40236751"/>
                  </a:ext>
                </a:extLst>
              </a:tr>
              <a:tr h="682957">
                <a:tc>
                  <a:txBody>
                    <a:bodyPr/>
                    <a:lstStyle/>
                    <a:p>
                      <a:r>
                        <a:rPr lang="lv-LV" b="1" dirty="0"/>
                        <a:t>Pieņemts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Ziņojums pieņemts un reģistrēts FID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28822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098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74EB60-347D-43AD-AAB1-C87496CE8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goAML paziņojumi par ziņojumu iesniegšanu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2247C3-D469-426E-AB4D-89739B17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goAML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1B915-9E25-4647-8897-32BEFDD5E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39</a:t>
            </a:fld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4DA57D-15DC-41D4-B253-B0E59F7C8FA5}"/>
              </a:ext>
            </a:extLst>
          </p:cNvPr>
          <p:cNvSpPr txBox="1"/>
          <p:nvPr/>
        </p:nvSpPr>
        <p:spPr>
          <a:xfrm>
            <a:off x="2105819" y="2155847"/>
            <a:ext cx="948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solidFill>
                  <a:schemeClr val="tx2">
                    <a:lumMod val="50000"/>
                  </a:schemeClr>
                </a:solidFill>
              </a:rPr>
              <a:t>Tiek saņemts paziņojums par ziņojuma iesniegšanu </a:t>
            </a:r>
            <a:r>
              <a:rPr lang="lv-LV" sz="2000" i="1" dirty="0">
                <a:solidFill>
                  <a:schemeClr val="tx2">
                    <a:lumMod val="50000"/>
                  </a:schemeClr>
                </a:solidFill>
              </a:rPr>
              <a:t>(uz iesniedzēja</a:t>
            </a:r>
          </a:p>
          <a:p>
            <a:r>
              <a:rPr lang="lv-LV" sz="2000" i="1" dirty="0">
                <a:solidFill>
                  <a:schemeClr val="tx2">
                    <a:lumMod val="50000"/>
                  </a:schemeClr>
                </a:solidFill>
              </a:rPr>
              <a:t> e-pastu)</a:t>
            </a:r>
            <a:endParaRPr lang="en-US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556C06-7EE9-4913-970D-AE60EDE5B158}"/>
              </a:ext>
            </a:extLst>
          </p:cNvPr>
          <p:cNvSpPr/>
          <p:nvPr/>
        </p:nvSpPr>
        <p:spPr>
          <a:xfrm>
            <a:off x="849585" y="2018048"/>
            <a:ext cx="972569" cy="8360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E2A977-AA28-43E8-9606-B85A8F3AFC07}"/>
              </a:ext>
            </a:extLst>
          </p:cNvPr>
          <p:cNvSpPr txBox="1"/>
          <p:nvPr/>
        </p:nvSpPr>
        <p:spPr>
          <a:xfrm>
            <a:off x="2079824" y="2929387"/>
            <a:ext cx="9020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solidFill>
                  <a:schemeClr val="tx2">
                    <a:lumMod val="50000"/>
                  </a:schemeClr>
                </a:solidFill>
              </a:rPr>
              <a:t>Tiek saņemts paziņojums </a:t>
            </a:r>
            <a:r>
              <a:rPr lang="lv-LV" sz="2000" u="sng" dirty="0">
                <a:solidFill>
                  <a:schemeClr val="tx2">
                    <a:lumMod val="50000"/>
                  </a:schemeClr>
                </a:solidFill>
              </a:rPr>
              <a:t>uz institūcijas e-pastu </a:t>
            </a:r>
            <a:r>
              <a:rPr lang="lv-LV" sz="2000" dirty="0">
                <a:solidFill>
                  <a:schemeClr val="tx2">
                    <a:lumMod val="50000"/>
                  </a:schemeClr>
                </a:solidFill>
              </a:rPr>
              <a:t>par jaunu goAML vēstuli (</a:t>
            </a:r>
            <a:r>
              <a:rPr lang="lv-LV" sz="2000" i="1" dirty="0">
                <a:solidFill>
                  <a:schemeClr val="tx2">
                    <a:lumMod val="50000"/>
                  </a:schemeClr>
                </a:solidFill>
              </a:rPr>
              <a:t>tikai gadījumā, ja ziņojums noraidīts</a:t>
            </a:r>
            <a:r>
              <a:rPr lang="lv-LV" sz="2000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38F9B2-7913-4196-8060-E2B6EDEABD60}"/>
              </a:ext>
            </a:extLst>
          </p:cNvPr>
          <p:cNvSpPr/>
          <p:nvPr/>
        </p:nvSpPr>
        <p:spPr>
          <a:xfrm>
            <a:off x="849585" y="2965465"/>
            <a:ext cx="972569" cy="836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8B7A4D-D0DC-488A-AD5D-04FCB35CA127}"/>
              </a:ext>
            </a:extLst>
          </p:cNvPr>
          <p:cNvSpPr txBox="1"/>
          <p:nvPr/>
        </p:nvSpPr>
        <p:spPr>
          <a:xfrm>
            <a:off x="2079824" y="3870171"/>
            <a:ext cx="9252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solidFill>
                  <a:schemeClr val="tx2">
                    <a:lumMod val="50000"/>
                  </a:schemeClr>
                </a:solidFill>
                <a:hlinkClick r:id="rId3"/>
              </a:rPr>
              <a:t>https://goAML.fid.gov.lv</a:t>
            </a:r>
            <a:r>
              <a:rPr lang="lv-LV" sz="2000" dirty="0">
                <a:solidFill>
                  <a:schemeClr val="tx2">
                    <a:lumMod val="50000"/>
                  </a:schemeClr>
                </a:solidFill>
              </a:rPr>
              <a:t>  var apskatīties pilnu skaidrojumu par konstatētajām kļūdām </a:t>
            </a:r>
          </a:p>
          <a:p>
            <a:endParaRPr lang="lv-LV" sz="2400" b="1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2D464F-0564-4662-8EF0-F1B437373358}"/>
              </a:ext>
            </a:extLst>
          </p:cNvPr>
          <p:cNvSpPr/>
          <p:nvPr/>
        </p:nvSpPr>
        <p:spPr>
          <a:xfrm>
            <a:off x="849585" y="3954041"/>
            <a:ext cx="972569" cy="836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A7DB4E-2126-487F-B717-AF5CAD696A9D}"/>
              </a:ext>
            </a:extLst>
          </p:cNvPr>
          <p:cNvSpPr txBox="1"/>
          <p:nvPr/>
        </p:nvSpPr>
        <p:spPr>
          <a:xfrm>
            <a:off x="1133251" y="2155847"/>
            <a:ext cx="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1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7A69BD-FF50-44E6-A74F-702A18FC0C48}"/>
              </a:ext>
            </a:extLst>
          </p:cNvPr>
          <p:cNvSpPr txBox="1"/>
          <p:nvPr/>
        </p:nvSpPr>
        <p:spPr>
          <a:xfrm>
            <a:off x="1133251" y="3114052"/>
            <a:ext cx="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2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2E1224-ED53-477A-8464-727AC9F9945B}"/>
              </a:ext>
            </a:extLst>
          </p:cNvPr>
          <p:cNvSpPr txBox="1"/>
          <p:nvPr/>
        </p:nvSpPr>
        <p:spPr>
          <a:xfrm>
            <a:off x="1123091" y="4096146"/>
            <a:ext cx="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3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F3C7E17-CCC9-4D72-98CC-B1E12C50C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819" y="4814935"/>
            <a:ext cx="9252655" cy="7307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8CCCEEF7-576A-42FF-8643-577B18AE0299}"/>
              </a:ext>
            </a:extLst>
          </p:cNvPr>
          <p:cNvSpPr/>
          <p:nvPr/>
        </p:nvSpPr>
        <p:spPr>
          <a:xfrm>
            <a:off x="849585" y="2964726"/>
            <a:ext cx="972569" cy="836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A9A9AA-F2C9-42AE-A7D6-AA3F475204C4}"/>
              </a:ext>
            </a:extLst>
          </p:cNvPr>
          <p:cNvSpPr txBox="1"/>
          <p:nvPr/>
        </p:nvSpPr>
        <p:spPr>
          <a:xfrm>
            <a:off x="1133251" y="3113313"/>
            <a:ext cx="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2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D09EA8-6656-9A31-9A8F-266A680BB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362" y="4216685"/>
            <a:ext cx="1300163" cy="5680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42147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6AC37-1285-4BAC-039B-F67F6B36F1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Ziņošanas sistēma goAML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DEB9B9-67FC-59C7-920E-10438825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goAML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05E21B-606A-53BA-34AE-ADFBBD917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4</a:t>
            </a:fld>
            <a:endParaRPr lang="lv-LV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02F35-D878-A217-1DD2-25842C46C26D}"/>
              </a:ext>
            </a:extLst>
          </p:cNvPr>
          <p:cNvSpPr txBox="1"/>
          <p:nvPr/>
        </p:nvSpPr>
        <p:spPr>
          <a:xfrm>
            <a:off x="840510" y="199063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Apvienoto Nāciju Organizācijas Narkotiku un noziedzības novēršanas biroja (UNODC) programmatūras risinājums, kas speciāli veidots Finanšu izlūkošanas dienestiem.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67D9FC-697F-F8A9-DEDB-03A251AA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10" y="3561832"/>
            <a:ext cx="5398415" cy="279451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267793-F8F0-93AF-35A0-A07BB39716DB}"/>
              </a:ext>
            </a:extLst>
          </p:cNvPr>
          <p:cNvSpPr txBox="1"/>
          <p:nvPr/>
        </p:nvSpPr>
        <p:spPr>
          <a:xfrm>
            <a:off x="840510" y="31909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Šobrīd goAML lieto 60 valstīs: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A245A-DED3-AFFF-4FA5-E0F97BBE13A1}"/>
              </a:ext>
            </a:extLst>
          </p:cNvPr>
          <p:cNvSpPr txBox="1"/>
          <p:nvPr/>
        </p:nvSpPr>
        <p:spPr>
          <a:xfrm>
            <a:off x="6840258" y="3190965"/>
            <a:ext cx="49920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solidFill>
                  <a:schemeClr val="accent3">
                    <a:lumMod val="75000"/>
                  </a:schemeClr>
                </a:solidFill>
              </a:rPr>
              <a:t>goAML</a:t>
            </a:r>
            <a:r>
              <a:rPr lang="lv-LV" sz="1800" b="1" dirty="0"/>
              <a:t> – Finanšu izlūkošanas datu saņemšanas un analīzes sistēmas (FID SAS) </a:t>
            </a:r>
            <a:r>
              <a:rPr lang="lv-LV" sz="1800" dirty="0"/>
              <a:t>svarīgākais modulis, ar kura palīdzību notiek: </a:t>
            </a:r>
          </a:p>
          <a:p>
            <a:pPr marL="285750" indent="-285750">
              <a:buFontTx/>
              <a:buChar char="-"/>
            </a:pPr>
            <a:r>
              <a:rPr lang="lv-LV" b="1" dirty="0"/>
              <a:t>ziņojumu iesniegšana, </a:t>
            </a:r>
          </a:p>
          <a:p>
            <a:pPr marL="285750" indent="-285750">
              <a:buFontTx/>
              <a:buChar char="-"/>
            </a:pPr>
            <a:r>
              <a:rPr lang="lv-LV" b="1" dirty="0"/>
              <a:t>z</a:t>
            </a:r>
            <a:r>
              <a:rPr lang="lv-LV" sz="1800" b="1" dirty="0"/>
              <a:t>iņojumu apstiprināšana, </a:t>
            </a:r>
          </a:p>
          <a:p>
            <a:pPr marL="285750" indent="-285750">
              <a:buFontTx/>
              <a:buChar char="-"/>
            </a:pPr>
            <a:r>
              <a:rPr lang="lv-LV" b="1" dirty="0"/>
              <a:t>FID pieprasījumu saņemšana, </a:t>
            </a:r>
          </a:p>
          <a:p>
            <a:pPr marL="285750" indent="-285750">
              <a:buFontTx/>
              <a:buChar char="-"/>
            </a:pPr>
            <a:r>
              <a:rPr lang="lv-LV" b="1" dirty="0"/>
              <a:t>a</a:t>
            </a:r>
            <a:r>
              <a:rPr lang="lv-LV" sz="1800" b="1" dirty="0"/>
              <a:t>tbildes sniegšana FID, </a:t>
            </a:r>
          </a:p>
          <a:p>
            <a:pPr marL="285750" indent="-285750">
              <a:buFontTx/>
              <a:buChar char="-"/>
            </a:pPr>
            <a:r>
              <a:rPr lang="lv-LV" b="1" dirty="0"/>
              <a:t>cita veida sarakste</a:t>
            </a:r>
            <a:r>
              <a:rPr lang="lv-LV" dirty="0"/>
              <a:t> (arī ierobežota satura informācija).</a:t>
            </a:r>
            <a:r>
              <a:rPr lang="lv-LV" sz="1800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737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D1F36-4FA0-4C68-8842-F8AF3952B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6140" y="3992746"/>
            <a:ext cx="5229860" cy="1866900"/>
          </a:xfrm>
        </p:spPr>
        <p:txBody>
          <a:bodyPr/>
          <a:lstStyle/>
          <a:p>
            <a:r>
              <a:rPr lang="lv-LV" dirty="0"/>
              <a:t>Daži padomi ziņojumu iesniegšanā/ labošanā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E9F3A-1A3D-4903-8B7C-B6259F2E2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40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2561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C7D3D3-922C-4A94-9069-BF8B2BBC8C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Dalībnieka «atkārtota izmantošana»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8A1F29-B17C-48C2-A6B6-23F5CC80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goAML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94FA3-4568-422E-B86D-050F31C04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41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4E22F0-2F3E-47DA-992D-D4E5AC0B9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06" y="3039633"/>
            <a:ext cx="981807" cy="9116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F5CD9C-414F-455C-B16A-4BDB95230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994" y="2504341"/>
            <a:ext cx="8248650" cy="2809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3A761B-B30B-4075-A687-841504DE2BCF}"/>
              </a:ext>
            </a:extLst>
          </p:cNvPr>
          <p:cNvSpPr txBox="1"/>
          <p:nvPr/>
        </p:nvSpPr>
        <p:spPr>
          <a:xfrm>
            <a:off x="922480" y="5314216"/>
            <a:ext cx="10505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Ja fiziska persona/juridiska persona ir jāpiemin atkārtoti, dati nav jāpārraksta, tos var </a:t>
            </a:r>
            <a:r>
              <a:rPr lang="lv-LV" b="1" i="1" dirty="0"/>
              <a:t>atkārtoti izmantot </a:t>
            </a:r>
            <a:r>
              <a:rPr lang="lv-LV" dirty="0"/>
              <a:t>jeb</a:t>
            </a:r>
            <a:r>
              <a:rPr lang="lv-LV" b="1" i="1" dirty="0"/>
              <a:t> piesaistīt.</a:t>
            </a:r>
          </a:p>
          <a:p>
            <a:r>
              <a:rPr lang="lv-LV" b="1" dirty="0"/>
              <a:t>Sasaistītos datus labojot, tie mainīsies arī iepriekšējā (visos) ierakstos!</a:t>
            </a:r>
          </a:p>
        </p:txBody>
      </p:sp>
    </p:spTree>
    <p:extLst>
      <p:ext uri="{BB962C8B-B14F-4D97-AF65-F5344CB8AC3E}">
        <p14:creationId xmlns:p14="http://schemas.microsoft.com/office/powerpoint/2010/main" val="3843407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0469C4-C98A-4230-92DA-09182927B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Atkārti izmantotā dalībnieka pazīme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CBAD18-86F3-4E68-BE6A-4A85FB748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goAML	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ECB67-AB4F-4D0C-BA0F-68568A65C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42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A5EE4F-A039-4419-B961-362634F6F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67" y="2328862"/>
            <a:ext cx="4276725" cy="2200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D1B7C4D-AC71-40E4-A25C-6BAD133B6E22}"/>
              </a:ext>
            </a:extLst>
          </p:cNvPr>
          <p:cNvSpPr/>
          <p:nvPr/>
        </p:nvSpPr>
        <p:spPr>
          <a:xfrm rot="10800000">
            <a:off x="5381338" y="3275782"/>
            <a:ext cx="1723292" cy="193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98429-68E9-4D79-A401-960AC1CEBC39}"/>
              </a:ext>
            </a:extLst>
          </p:cNvPr>
          <p:cNvSpPr txBox="1"/>
          <p:nvPr/>
        </p:nvSpPr>
        <p:spPr>
          <a:xfrm>
            <a:off x="7666002" y="2853659"/>
            <a:ext cx="30521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/>
              <a:t>Persona ir sasaistīta </a:t>
            </a:r>
            <a:r>
              <a:rPr lang="lv-LV" i="1" dirty="0"/>
              <a:t>(veicot labojumus vienā atrašanās vietā, tie tiks veikti arī otrā)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249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2A86C5-D342-4C3E-90DC-9BFF37EC43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600" y="1142038"/>
            <a:ext cx="5404379" cy="312863"/>
          </a:xfrm>
        </p:spPr>
        <p:txBody>
          <a:bodyPr/>
          <a:lstStyle/>
          <a:p>
            <a:r>
              <a:rPr lang="lv-LV" dirty="0"/>
              <a:t>Ziņojumu labošana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7B9AA2-F9CB-4DA9-9A95-462588BB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757221"/>
            <a:ext cx="5404379" cy="384817"/>
          </a:xfrm>
        </p:spPr>
        <p:txBody>
          <a:bodyPr/>
          <a:lstStyle/>
          <a:p>
            <a:r>
              <a:rPr lang="lv-LV" dirty="0"/>
              <a:t>goAML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06D72-7017-4251-9BD5-8C3727D56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43</a:t>
            </a:fld>
            <a:endParaRPr lang="lv-LV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46176D-A80D-459D-8982-A9D357D5C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792" y="2490949"/>
            <a:ext cx="3547359" cy="12095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377E16-AE96-4D36-9FA4-4D10FD05A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792" y="3998438"/>
            <a:ext cx="3041333" cy="8600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D8E6F0-17B3-4944-8ABC-395170363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792" y="5165641"/>
            <a:ext cx="4490334" cy="13718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F3E295-21B1-4DEF-89F5-DAC1BB2B6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49" y="3112709"/>
            <a:ext cx="3041333" cy="15842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C352E0E3-8B64-4FDF-A10D-A1A8F5B83C3A}"/>
              </a:ext>
            </a:extLst>
          </p:cNvPr>
          <p:cNvSpPr/>
          <p:nvPr/>
        </p:nvSpPr>
        <p:spPr>
          <a:xfrm>
            <a:off x="4083647" y="3880878"/>
            <a:ext cx="736245" cy="312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F2F9829-2FC1-4634-B191-1DD153A888C7}"/>
              </a:ext>
            </a:extLst>
          </p:cNvPr>
          <p:cNvSpPr/>
          <p:nvPr/>
        </p:nvSpPr>
        <p:spPr>
          <a:xfrm>
            <a:off x="5178816" y="2490949"/>
            <a:ext cx="972569" cy="8360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E468A2-ECCD-4821-A1A3-245AC11190E7}"/>
              </a:ext>
            </a:extLst>
          </p:cNvPr>
          <p:cNvSpPr txBox="1"/>
          <p:nvPr/>
        </p:nvSpPr>
        <p:spPr>
          <a:xfrm>
            <a:off x="5455363" y="2657194"/>
            <a:ext cx="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1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0499242-E732-46B0-B2D8-B21B98F4695F}"/>
              </a:ext>
            </a:extLst>
          </p:cNvPr>
          <p:cNvSpPr/>
          <p:nvPr/>
        </p:nvSpPr>
        <p:spPr>
          <a:xfrm>
            <a:off x="5178816" y="3904843"/>
            <a:ext cx="972569" cy="836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13B7E0-1CE4-477F-BA91-8A3E40E319DE}"/>
              </a:ext>
            </a:extLst>
          </p:cNvPr>
          <p:cNvSpPr txBox="1"/>
          <p:nvPr/>
        </p:nvSpPr>
        <p:spPr>
          <a:xfrm>
            <a:off x="5462481" y="4092035"/>
            <a:ext cx="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2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EB1548-CF23-48E7-9163-59860C9D7C09}"/>
              </a:ext>
            </a:extLst>
          </p:cNvPr>
          <p:cNvSpPr/>
          <p:nvPr/>
        </p:nvSpPr>
        <p:spPr>
          <a:xfrm>
            <a:off x="5178816" y="5327834"/>
            <a:ext cx="972569" cy="836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60E69A-B0BF-409E-9909-C5C6820A6C65}"/>
              </a:ext>
            </a:extLst>
          </p:cNvPr>
          <p:cNvSpPr txBox="1"/>
          <p:nvPr/>
        </p:nvSpPr>
        <p:spPr>
          <a:xfrm>
            <a:off x="5462481" y="5515026"/>
            <a:ext cx="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chemeClr val="bg1"/>
                </a:solidFill>
              </a:rPr>
              <a:t>3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EC9DF5-C824-4959-A1E8-6963571C3BA2}"/>
              </a:ext>
            </a:extLst>
          </p:cNvPr>
          <p:cNvSpPr txBox="1"/>
          <p:nvPr/>
        </p:nvSpPr>
        <p:spPr>
          <a:xfrm>
            <a:off x="748244" y="5298831"/>
            <a:ext cx="3681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!NB Informācija par konstatētajām kļūdām būs goAML vēstuļu sadāļā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579300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212AE8-B777-4172-BCA0-74EE8F83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goAML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DDB44-B815-4E13-BDD4-29BF1094B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44</a:t>
            </a:fld>
            <a:endParaRPr lang="lv-LV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E02D2-D3F3-46AD-A93E-F7C1AFAB303A}"/>
              </a:ext>
            </a:extLst>
          </p:cNvPr>
          <p:cNvSpPr txBox="1"/>
          <p:nvPr/>
        </p:nvSpPr>
        <p:spPr>
          <a:xfrm>
            <a:off x="816745" y="4133093"/>
            <a:ext cx="9047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lv-LV" dirty="0">
                <a:solidFill>
                  <a:srgbClr val="4D8782"/>
                </a:solidFill>
              </a:rPr>
              <a:t>40 simboli nosaukumā</a:t>
            </a:r>
          </a:p>
          <a:p>
            <a:pPr marL="285750" indent="-285750">
              <a:buFontTx/>
              <a:buChar char="-"/>
            </a:pPr>
            <a:r>
              <a:rPr lang="lv-LV" dirty="0">
                <a:solidFill>
                  <a:srgbClr val="4D8782"/>
                </a:solidFill>
              </a:rPr>
              <a:t>Nosaukums, kurš liecina par saturu</a:t>
            </a:r>
          </a:p>
          <a:p>
            <a:pPr marL="285750" indent="-285750">
              <a:buFontTx/>
              <a:buChar char="-"/>
            </a:pPr>
            <a:r>
              <a:rPr lang="lv-LV" dirty="0">
                <a:solidFill>
                  <a:srgbClr val="4D8782"/>
                </a:solidFill>
              </a:rPr>
              <a:t>Aizliegto simbolu nav, bet lūgums lietot latviešu un latīņu valodas burtus</a:t>
            </a:r>
          </a:p>
          <a:p>
            <a:pPr marL="285750" indent="-285750">
              <a:buFontTx/>
              <a:buChar char="-"/>
            </a:pPr>
            <a:r>
              <a:rPr lang="lv-LV" dirty="0">
                <a:solidFill>
                  <a:srgbClr val="4D8782"/>
                </a:solidFill>
              </a:rPr>
              <a:t>Cipari atļauti</a:t>
            </a:r>
          </a:p>
          <a:p>
            <a:pPr marL="285750" indent="-285750">
              <a:buFontTx/>
              <a:buChar char="-"/>
            </a:pPr>
            <a:r>
              <a:rPr lang="lv-LV" dirty="0">
                <a:solidFill>
                  <a:srgbClr val="4D8782"/>
                </a:solidFill>
              </a:rPr>
              <a:t>Nosaukumā nevajag iekļaut «liekos» simbolus (?, !, ~, «, ‘ utt.)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412F9-5996-4393-A7E6-89392D89434E}"/>
              </a:ext>
            </a:extLst>
          </p:cNvPr>
          <p:cNvSpPr txBox="1"/>
          <p:nvPr/>
        </p:nvSpPr>
        <p:spPr>
          <a:xfrm>
            <a:off x="816745" y="3449961"/>
            <a:ext cx="10067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Pielikumi:</a:t>
            </a:r>
          </a:p>
          <a:p>
            <a:pPr marL="285750" indent="-285750">
              <a:buFontTx/>
              <a:buChar char="-"/>
            </a:pPr>
            <a:r>
              <a:rPr lang="lv-LV" dirty="0">
                <a:highlight>
                  <a:srgbClr val="FFFF00"/>
                </a:highlight>
              </a:rPr>
              <a:t>50 MB (viena datne)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CFB1B8-E551-457F-B422-B466B7F4C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45" y="1788493"/>
            <a:ext cx="7616054" cy="16195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AF1CEAD-7A29-4F2C-A911-FD2E31D97F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621" y="1363865"/>
            <a:ext cx="5404379" cy="312863"/>
          </a:xfrm>
        </p:spPr>
        <p:txBody>
          <a:bodyPr/>
          <a:lstStyle/>
          <a:p>
            <a:r>
              <a:rPr lang="lv-LV" dirty="0"/>
              <a:t>Pielikumi goAML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0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F11F4-4ED4-4FB5-956F-FF7731300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Sarakste ar FID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CF47D-3FEB-4A58-9303-4EF282AD0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45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77227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5FCB36-D6CE-4F77-B3B2-5E93BDDD7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621" y="1355398"/>
            <a:ext cx="5719339" cy="384817"/>
          </a:xfrm>
        </p:spPr>
        <p:txBody>
          <a:bodyPr/>
          <a:lstStyle/>
          <a:p>
            <a:r>
              <a:rPr lang="lv-LV" dirty="0"/>
              <a:t>FID nosūta pieprasījumu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BC7E8B-3D47-4E18-A2CE-64C02583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goAML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103BA-7001-4CFC-94C6-9A447EF7C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46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7B33B8-3942-483D-978C-ED92151BE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475864"/>
            <a:ext cx="7077075" cy="164583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08D0E8-C5B7-4A1E-B5C4-A3BB9441CEB9}"/>
              </a:ext>
            </a:extLst>
          </p:cNvPr>
          <p:cNvSpPr txBox="1"/>
          <p:nvPr/>
        </p:nvSpPr>
        <p:spPr>
          <a:xfrm>
            <a:off x="1066800" y="4439920"/>
            <a:ext cx="962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FID pieprasījumu subjekts saņem kā vēstuli goAML aplikācijā</a:t>
            </a:r>
          </a:p>
          <a:p>
            <a:pPr marL="285750" indent="-285750">
              <a:buFontTx/>
              <a:buChar char="-"/>
            </a:pP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Par FID vēstuli tiek paziņots uz e-pastu, kas norādīts institūcijai</a:t>
            </a:r>
          </a:p>
        </p:txBody>
      </p:sp>
    </p:spTree>
    <p:extLst>
      <p:ext uri="{BB962C8B-B14F-4D97-AF65-F5344CB8AC3E}">
        <p14:creationId xmlns:p14="http://schemas.microsoft.com/office/powerpoint/2010/main" val="2872835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31FA24-D686-4F17-9A69-9230974FE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Likuma subjekts iesniedz atbildi FID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38FCFA-0496-469A-907D-FD1700BD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goAML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8355E-23F8-44FA-A01D-5F9BE8AF2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47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83AA8D-1B52-4B5C-BA70-B6DC62026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95" y="2410689"/>
            <a:ext cx="9284918" cy="7035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14F2618-D17E-4EEE-A1BB-652135816306}"/>
              </a:ext>
            </a:extLst>
          </p:cNvPr>
          <p:cNvGrpSpPr/>
          <p:nvPr/>
        </p:nvGrpSpPr>
        <p:grpSpPr>
          <a:xfrm>
            <a:off x="1434519" y="3268258"/>
            <a:ext cx="7851721" cy="2404490"/>
            <a:chOff x="1414199" y="2339769"/>
            <a:chExt cx="10276259" cy="28126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A08707-C413-45FF-910D-B858B1A25FEC}"/>
                </a:ext>
              </a:extLst>
            </p:cNvPr>
            <p:cNvSpPr txBox="1"/>
            <p:nvPr/>
          </p:nvSpPr>
          <p:spPr>
            <a:xfrm>
              <a:off x="2843299" y="2487774"/>
              <a:ext cx="7888090" cy="46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000" dirty="0">
                  <a:solidFill>
                    <a:schemeClr val="tx2">
                      <a:lumMod val="50000"/>
                    </a:schemeClr>
                  </a:solidFill>
                </a:rPr>
                <a:t>Atbilde kā </a:t>
              </a:r>
              <a:r>
                <a:rPr lang="lv-LV" sz="2000" b="1" dirty="0">
                  <a:solidFill>
                    <a:schemeClr val="tx2">
                      <a:lumMod val="50000"/>
                    </a:schemeClr>
                  </a:solidFill>
                </a:rPr>
                <a:t>DRF </a:t>
              </a:r>
              <a:r>
                <a:rPr lang="lv-LV" sz="2000" dirty="0">
                  <a:solidFill>
                    <a:schemeClr val="tx2">
                      <a:lumMod val="50000"/>
                    </a:schemeClr>
                  </a:solidFill>
                </a:rPr>
                <a:t>veida ziņojums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F2940D3-B0E5-4ADB-87BD-EFB1AB192E82}"/>
                </a:ext>
              </a:extLst>
            </p:cNvPr>
            <p:cNvSpPr/>
            <p:nvPr/>
          </p:nvSpPr>
          <p:spPr>
            <a:xfrm>
              <a:off x="1414199" y="2339769"/>
              <a:ext cx="972569" cy="8360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98A05D-D820-4F79-9516-F61BCBFCE503}"/>
                </a:ext>
              </a:extLst>
            </p:cNvPr>
            <p:cNvSpPr txBox="1"/>
            <p:nvPr/>
          </p:nvSpPr>
          <p:spPr>
            <a:xfrm>
              <a:off x="2670433" y="3453227"/>
              <a:ext cx="9020024" cy="540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i="1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 </a:t>
              </a:r>
              <a:r>
                <a:rPr lang="lv-LV" sz="2000" dirty="0">
                  <a:solidFill>
                    <a:schemeClr val="tx2">
                      <a:lumMod val="50000"/>
                    </a:schemeClr>
                  </a:solidFill>
                </a:rPr>
                <a:t>Norāda atsauci uz FID pieprasījumu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8343D5C-6337-4BA2-8082-D6C1C96E7E86}"/>
                </a:ext>
              </a:extLst>
            </p:cNvPr>
            <p:cNvSpPr/>
            <p:nvPr/>
          </p:nvSpPr>
          <p:spPr>
            <a:xfrm>
              <a:off x="1414199" y="3327826"/>
              <a:ext cx="972569" cy="8360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17DA3E-F050-4429-BB71-A55AD8E1A88F}"/>
                </a:ext>
              </a:extLst>
            </p:cNvPr>
            <p:cNvSpPr txBox="1"/>
            <p:nvPr/>
          </p:nvSpPr>
          <p:spPr>
            <a:xfrm>
              <a:off x="2670434" y="4321456"/>
              <a:ext cx="9020024" cy="828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000" dirty="0">
                  <a:solidFill>
                    <a:schemeClr val="tx2">
                      <a:lumMod val="50000"/>
                    </a:schemeClr>
                  </a:solidFill>
                  <a:highlight>
                    <a:srgbClr val="FFFFFF"/>
                  </a:highlight>
                </a:rPr>
                <a:t>Ja ziņojumā nav darījumu, lieto </a:t>
              </a:r>
              <a:r>
                <a:rPr lang="lv-LV" sz="2000" b="1" dirty="0">
                  <a:solidFill>
                    <a:schemeClr val="tx2">
                      <a:lumMod val="50000"/>
                    </a:schemeClr>
                  </a:solidFill>
                  <a:highlight>
                    <a:srgbClr val="FFFFFF"/>
                  </a:highlight>
                </a:rPr>
                <a:t>DUMMY darījumu</a:t>
              </a:r>
              <a:r>
                <a:rPr lang="lv-LV" sz="2000" dirty="0">
                  <a:solidFill>
                    <a:schemeClr val="tx2">
                      <a:lumMod val="50000"/>
                    </a:schemeClr>
                  </a:solidFill>
                  <a:highlight>
                    <a:srgbClr val="FFFFFF"/>
                  </a:highlight>
                </a:rPr>
                <a:t>, lai iekļautu personu/-s vai kontu un pielikumus</a:t>
              </a:r>
              <a:endParaRPr lang="lv-LV" sz="20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19BEC4A-1777-4CC0-8231-FF049C605837}"/>
                </a:ext>
              </a:extLst>
            </p:cNvPr>
            <p:cNvSpPr/>
            <p:nvPr/>
          </p:nvSpPr>
          <p:spPr>
            <a:xfrm>
              <a:off x="1414199" y="4316402"/>
              <a:ext cx="972569" cy="8360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8B206C-05B0-450D-81CB-13D1F2C65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865" y="3582368"/>
              <a:ext cx="405237" cy="34835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5C24BA3-D6F8-4181-A5FF-F289E4071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865" y="2574864"/>
              <a:ext cx="405237" cy="34835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330EC4D-3F97-4D5B-B097-BA043C763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865" y="4553472"/>
              <a:ext cx="405237" cy="34835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A09F149-4EAB-D78F-1016-97E2321D2A83}"/>
              </a:ext>
            </a:extLst>
          </p:cNvPr>
          <p:cNvSpPr txBox="1"/>
          <p:nvPr/>
        </p:nvSpPr>
        <p:spPr>
          <a:xfrm>
            <a:off x="2394362" y="5766149"/>
            <a:ext cx="8835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https://fid.gov.lv/uploads/files/2022/goAML_LV_lietotaja_rokasgramata_3_darijumu_veidi_20222005.pdf</a:t>
            </a:r>
            <a:r>
              <a:rPr lang="lv-LV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0878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4A533D-38A7-4E79-A795-916109FBA9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Jautājumi?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7BD86-FDC3-4CF8-89E7-8A9440705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goAML lietošana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2FFD3-147B-4CDD-888D-FD08A6CE9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48</a:t>
            </a:fld>
            <a:endParaRPr lang="lv-LV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7B13C-F37F-4E9A-BB1E-6C426B28B8C5}"/>
              </a:ext>
            </a:extLst>
          </p:cNvPr>
          <p:cNvSpPr txBox="1"/>
          <p:nvPr/>
        </p:nvSpPr>
        <p:spPr>
          <a:xfrm>
            <a:off x="6753224" y="4171086"/>
            <a:ext cx="414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2400" dirty="0">
              <a:solidFill>
                <a:srgbClr val="82ABA8"/>
              </a:solidFill>
            </a:endParaRPr>
          </a:p>
          <a:p>
            <a:r>
              <a:rPr lang="lv-LV" sz="2400" dirty="0">
                <a:hlinkClick r:id="rId3"/>
              </a:rPr>
              <a:t>info.goaml@fid.gov.lv</a:t>
            </a:r>
            <a:endParaRPr lang="lv-LV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CFC84-5B3C-41C6-B5B5-7C86C88E6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517" y="3429000"/>
            <a:ext cx="1076325" cy="857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A81594-FAE8-4EB0-8843-0664BC78281B}"/>
              </a:ext>
            </a:extLst>
          </p:cNvPr>
          <p:cNvSpPr txBox="1"/>
          <p:nvPr/>
        </p:nvSpPr>
        <p:spPr>
          <a:xfrm>
            <a:off x="1046850" y="3786365"/>
            <a:ext cx="44907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rgbClr val="82ABA8"/>
                </a:solidFill>
              </a:rPr>
              <a:t>Paldies par uzmanību!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05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62E1F-2CD0-4170-95FA-130A0807A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5</a:t>
            </a:fld>
            <a:endParaRPr lang="lv-LV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8151A8-7292-4219-BAFD-C445C2DD85D7}"/>
              </a:ext>
            </a:extLst>
          </p:cNvPr>
          <p:cNvGrpSpPr/>
          <p:nvPr/>
        </p:nvGrpSpPr>
        <p:grpSpPr>
          <a:xfrm>
            <a:off x="170614" y="1178880"/>
            <a:ext cx="10513428" cy="4775200"/>
            <a:chOff x="668714" y="1593812"/>
            <a:chExt cx="10513428" cy="4775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07C0BD-A0F0-4555-86E8-DCB9D37FB3CC}"/>
                </a:ext>
              </a:extLst>
            </p:cNvPr>
            <p:cNvSpPr/>
            <p:nvPr/>
          </p:nvSpPr>
          <p:spPr>
            <a:xfrm>
              <a:off x="897045" y="3289483"/>
              <a:ext cx="51848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400" dirty="0">
                  <a:solidFill>
                    <a:schemeClr val="tx2">
                      <a:lumMod val="50000"/>
                    </a:schemeClr>
                  </a:solidFill>
                  <a:hlinkClick r:id="rId3"/>
                </a:rPr>
                <a:t>https://goAML.fid.gov.lv</a:t>
              </a:r>
              <a:r>
                <a:rPr lang="lv-LV" sz="1400" dirty="0">
                  <a:solidFill>
                    <a:schemeClr val="tx2">
                      <a:lumMod val="50000"/>
                    </a:schemeClr>
                  </a:solidFill>
                </a:rPr>
                <a:t>  </a:t>
              </a:r>
            </a:p>
            <a:p>
              <a:r>
                <a:rPr lang="lv-LV" sz="1400" dirty="0">
                  <a:solidFill>
                    <a:schemeClr val="tx2">
                      <a:lumMod val="50000"/>
                    </a:schemeClr>
                  </a:solidFill>
                </a:rPr>
                <a:t>(jānorāda atbildīgā persona jeb lietotāja konta administrators)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00D447-03DA-45F3-854A-6872D816F21F}"/>
                </a:ext>
              </a:extLst>
            </p:cNvPr>
            <p:cNvSpPr txBox="1"/>
            <p:nvPr/>
          </p:nvSpPr>
          <p:spPr>
            <a:xfrm>
              <a:off x="879222" y="2962328"/>
              <a:ext cx="4923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dirty="0">
                  <a:solidFill>
                    <a:schemeClr val="tx2">
                      <a:lumMod val="50000"/>
                    </a:schemeClr>
                  </a:solidFill>
                </a:rPr>
                <a:t>NILL/TF/PFN</a:t>
              </a:r>
              <a:r>
                <a:rPr lang="lv-LV" dirty="0">
                  <a:solidFill>
                    <a:schemeClr val="tx2">
                      <a:lumMod val="50000"/>
                    </a:schemeClr>
                  </a:solidFill>
                </a:rPr>
                <a:t>L</a:t>
              </a:r>
              <a:r>
                <a:rPr lang="nn-NO" dirty="0">
                  <a:solidFill>
                    <a:schemeClr val="tx2">
                      <a:lumMod val="50000"/>
                    </a:schemeClr>
                  </a:solidFill>
                </a:rPr>
                <a:t> subjekts piesaka kontu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2C21BA-1037-4612-BD73-43B664ACE54E}"/>
                </a:ext>
              </a:extLst>
            </p:cNvPr>
            <p:cNvSpPr/>
            <p:nvPr/>
          </p:nvSpPr>
          <p:spPr>
            <a:xfrm>
              <a:off x="6081933" y="1593812"/>
              <a:ext cx="45719" cy="4775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9A36D0D-5E98-4FA4-8A34-CFC20E3A55C7}"/>
                </a:ext>
              </a:extLst>
            </p:cNvPr>
            <p:cNvSpPr/>
            <p:nvPr/>
          </p:nvSpPr>
          <p:spPr>
            <a:xfrm>
              <a:off x="5739032" y="1953628"/>
              <a:ext cx="731520" cy="7315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6CB306B-0994-43CF-9399-4415E7930090}"/>
                </a:ext>
              </a:extLst>
            </p:cNvPr>
            <p:cNvSpPr/>
            <p:nvPr/>
          </p:nvSpPr>
          <p:spPr>
            <a:xfrm>
              <a:off x="5739032" y="3042488"/>
              <a:ext cx="731520" cy="7315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E95815-57A3-4404-88A8-47773E80B980}"/>
                </a:ext>
              </a:extLst>
            </p:cNvPr>
            <p:cNvSpPr/>
            <p:nvPr/>
          </p:nvSpPr>
          <p:spPr>
            <a:xfrm>
              <a:off x="5739032" y="4131348"/>
              <a:ext cx="731520" cy="7315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EA55151-209E-4DB1-BEE8-7ED62F323D85}"/>
                </a:ext>
              </a:extLst>
            </p:cNvPr>
            <p:cNvSpPr/>
            <p:nvPr/>
          </p:nvSpPr>
          <p:spPr>
            <a:xfrm>
              <a:off x="5735045" y="5202722"/>
              <a:ext cx="731520" cy="7315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D6E8B48-C79C-446B-A489-CFE440A7D692}"/>
                </a:ext>
              </a:extLst>
            </p:cNvPr>
            <p:cNvSpPr/>
            <p:nvPr/>
          </p:nvSpPr>
          <p:spPr>
            <a:xfrm>
              <a:off x="723196" y="5759085"/>
              <a:ext cx="48051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lv-LV" sz="1400" dirty="0">
                  <a:solidFill>
                    <a:schemeClr val="tx2">
                      <a:lumMod val="50000"/>
                    </a:schemeClr>
                  </a:solidFill>
                </a:rPr>
                <a:t>A</a:t>
              </a:r>
              <a:r>
                <a:rPr lang="lv-LV" sz="1400" b="0" i="0" dirty="0">
                  <a:solidFill>
                    <a:schemeClr val="tx2">
                      <a:lumMod val="50000"/>
                    </a:schemeClr>
                  </a:solidFill>
                  <a:effectLst/>
                </a:rPr>
                <a:t>pstiprina/ bloķē citus darbiniekus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B05210-6CAD-47EC-B4FF-92210B08E478}"/>
                </a:ext>
              </a:extLst>
            </p:cNvPr>
            <p:cNvSpPr txBox="1"/>
            <p:nvPr/>
          </p:nvSpPr>
          <p:spPr>
            <a:xfrm>
              <a:off x="668714" y="5393389"/>
              <a:ext cx="5097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>
                  <a:solidFill>
                    <a:schemeClr val="tx2">
                      <a:lumMod val="50000"/>
                    </a:schemeClr>
                  </a:solidFill>
                </a:rPr>
                <a:t>Kontu turpmāk pārvalda Likuma </a:t>
              </a:r>
              <a:r>
                <a:rPr lang="nn-NO" dirty="0">
                  <a:solidFill>
                    <a:schemeClr val="tx2">
                      <a:lumMod val="50000"/>
                    </a:schemeClr>
                  </a:solidFill>
                </a:rPr>
                <a:t>subjekts</a:t>
              </a:r>
              <a:r>
                <a:rPr lang="lv-LV" dirty="0">
                  <a:solidFill>
                    <a:schemeClr val="tx2">
                      <a:lumMod val="50000"/>
                    </a:schemeClr>
                  </a:solidFill>
                </a:rPr>
                <a:t>  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1F189A-8A7B-48B8-86E1-22FD5B990B8C}"/>
                </a:ext>
              </a:extLst>
            </p:cNvPr>
            <p:cNvSpPr/>
            <p:nvPr/>
          </p:nvSpPr>
          <p:spPr>
            <a:xfrm>
              <a:off x="6926571" y="4562080"/>
              <a:ext cx="42555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400" dirty="0">
                  <a:solidFill>
                    <a:schemeClr val="tx2">
                      <a:lumMod val="50000"/>
                    </a:schemeClr>
                  </a:solidFill>
                  <a:effectLst/>
                </a:rPr>
                <a:t>Neskaidrību gadījumā uzrunāsim </a:t>
              </a:r>
            </a:p>
            <a:p>
              <a:r>
                <a:rPr lang="lv-LV" sz="1400" dirty="0">
                  <a:solidFill>
                    <a:schemeClr val="tx2">
                      <a:lumMod val="50000"/>
                    </a:schemeClr>
                  </a:solidFill>
                </a:rPr>
                <a:t>pieteikto </a:t>
              </a:r>
              <a:r>
                <a:rPr lang="lv-LV" sz="1400" dirty="0">
                  <a:solidFill>
                    <a:schemeClr val="tx2">
                      <a:lumMod val="50000"/>
                    </a:schemeClr>
                  </a:solidFill>
                  <a:effectLst/>
                </a:rPr>
                <a:t>konta administratoru</a:t>
              </a:r>
              <a:endParaRPr lang="en-US" sz="1400" dirty="0"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A481EF-37CF-435A-A431-80149D5CA0BD}"/>
                </a:ext>
              </a:extLst>
            </p:cNvPr>
            <p:cNvSpPr txBox="1"/>
            <p:nvPr/>
          </p:nvSpPr>
          <p:spPr>
            <a:xfrm>
              <a:off x="6813453" y="4192748"/>
              <a:ext cx="2667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v-LV" dirty="0">
                  <a:solidFill>
                    <a:schemeClr val="tx2">
                      <a:lumMod val="50000"/>
                    </a:schemeClr>
                  </a:solidFill>
                </a:rPr>
                <a:t>FID  apstiprina kontu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0E94E90-DC3A-448E-9371-1675CB75D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631" y="4325148"/>
              <a:ext cx="304800" cy="268944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04658889-E20A-478C-9828-1527CBB0F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52" y="2874551"/>
            <a:ext cx="304800" cy="304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F24F3D-E916-4443-BAB7-A747468661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5798" y="1752043"/>
            <a:ext cx="246126" cy="304826"/>
          </a:xfrm>
          <a:prstGeom prst="rect">
            <a:avLst/>
          </a:prstGeom>
        </p:spPr>
      </p:pic>
      <p:sp>
        <p:nvSpPr>
          <p:cNvPr id="24" name="Freeform 106">
            <a:extLst>
              <a:ext uri="{FF2B5EF4-FFF2-40B4-BE49-F238E27FC236}">
                <a16:creationId xmlns:a16="http://schemas.microsoft.com/office/drawing/2014/main" id="{05488AFF-AFF2-402E-9D67-F295CA85D12E}"/>
              </a:ext>
            </a:extLst>
          </p:cNvPr>
          <p:cNvSpPr>
            <a:spLocks noEditPoints="1"/>
          </p:cNvSpPr>
          <p:nvPr/>
        </p:nvSpPr>
        <p:spPr bwMode="auto">
          <a:xfrm rot="10800000" flipV="1">
            <a:off x="5422126" y="4993968"/>
            <a:ext cx="361157" cy="350185"/>
          </a:xfrm>
          <a:custGeom>
            <a:avLst/>
            <a:gdLst>
              <a:gd name="T0" fmla="*/ 1599 w 3337"/>
              <a:gd name="T1" fmla="*/ 1671 h 2910"/>
              <a:gd name="T2" fmla="*/ 1580 w 3337"/>
              <a:gd name="T3" fmla="*/ 1709 h 2910"/>
              <a:gd name="T4" fmla="*/ 1545 w 3337"/>
              <a:gd name="T5" fmla="*/ 1733 h 2910"/>
              <a:gd name="T6" fmla="*/ 1517 w 3337"/>
              <a:gd name="T7" fmla="*/ 1737 h 2910"/>
              <a:gd name="T8" fmla="*/ 1478 w 3337"/>
              <a:gd name="T9" fmla="*/ 1728 h 2910"/>
              <a:gd name="T10" fmla="*/ 1449 w 3337"/>
              <a:gd name="T11" fmla="*/ 1701 h 2910"/>
              <a:gd name="T12" fmla="*/ 1281 w 3337"/>
              <a:gd name="T13" fmla="*/ 1271 h 2910"/>
              <a:gd name="T14" fmla="*/ 266 w 3337"/>
              <a:gd name="T15" fmla="*/ 1876 h 2910"/>
              <a:gd name="T16" fmla="*/ 3071 w 3337"/>
              <a:gd name="T17" fmla="*/ 1271 h 2910"/>
              <a:gd name="T18" fmla="*/ 1971 w 3337"/>
              <a:gd name="T19" fmla="*/ 1268 h 2910"/>
              <a:gd name="T20" fmla="*/ 1936 w 3337"/>
              <a:gd name="T21" fmla="*/ 1250 h 2910"/>
              <a:gd name="T22" fmla="*/ 1913 w 3337"/>
              <a:gd name="T23" fmla="*/ 1217 h 2910"/>
              <a:gd name="T24" fmla="*/ 266 w 3337"/>
              <a:gd name="T25" fmla="*/ 286 h 2910"/>
              <a:gd name="T26" fmla="*/ 1338 w 3337"/>
              <a:gd name="T27" fmla="*/ 1104 h 2910"/>
              <a:gd name="T28" fmla="*/ 1378 w 3337"/>
              <a:gd name="T29" fmla="*/ 1113 h 2910"/>
              <a:gd name="T30" fmla="*/ 1407 w 3337"/>
              <a:gd name="T31" fmla="*/ 1139 h 2910"/>
              <a:gd name="T32" fmla="*/ 1493 w 3337"/>
              <a:gd name="T33" fmla="*/ 1359 h 2910"/>
              <a:gd name="T34" fmla="*/ 1677 w 3337"/>
              <a:gd name="T35" fmla="*/ 499 h 2910"/>
              <a:gd name="T36" fmla="*/ 1704 w 3337"/>
              <a:gd name="T37" fmla="*/ 468 h 2910"/>
              <a:gd name="T38" fmla="*/ 1745 w 3337"/>
              <a:gd name="T39" fmla="*/ 454 h 2910"/>
              <a:gd name="T40" fmla="*/ 1781 w 3337"/>
              <a:gd name="T41" fmla="*/ 460 h 2910"/>
              <a:gd name="T42" fmla="*/ 1811 w 3337"/>
              <a:gd name="T43" fmla="*/ 478 h 2910"/>
              <a:gd name="T44" fmla="*/ 1830 w 3337"/>
              <a:gd name="T45" fmla="*/ 509 h 2910"/>
              <a:gd name="T46" fmla="*/ 3071 w 3337"/>
              <a:gd name="T47" fmla="*/ 1104 h 2910"/>
              <a:gd name="T48" fmla="*/ 266 w 3337"/>
              <a:gd name="T49" fmla="*/ 286 h 2910"/>
              <a:gd name="T50" fmla="*/ 3118 w 3337"/>
              <a:gd name="T51" fmla="*/ 0 h 2910"/>
              <a:gd name="T52" fmla="*/ 3187 w 3337"/>
              <a:gd name="T53" fmla="*/ 11 h 2910"/>
              <a:gd name="T54" fmla="*/ 3246 w 3337"/>
              <a:gd name="T55" fmla="*/ 43 h 2910"/>
              <a:gd name="T56" fmla="*/ 3294 w 3337"/>
              <a:gd name="T57" fmla="*/ 91 h 2910"/>
              <a:gd name="T58" fmla="*/ 3326 w 3337"/>
              <a:gd name="T59" fmla="*/ 150 h 2910"/>
              <a:gd name="T60" fmla="*/ 3337 w 3337"/>
              <a:gd name="T61" fmla="*/ 220 h 2910"/>
              <a:gd name="T62" fmla="*/ 3334 w 3337"/>
              <a:gd name="T63" fmla="*/ 2200 h 2910"/>
              <a:gd name="T64" fmla="*/ 3312 w 3337"/>
              <a:gd name="T65" fmla="*/ 2266 h 2910"/>
              <a:gd name="T66" fmla="*/ 3273 w 3337"/>
              <a:gd name="T67" fmla="*/ 2319 h 2910"/>
              <a:gd name="T68" fmla="*/ 3218 w 3337"/>
              <a:gd name="T69" fmla="*/ 2360 h 2910"/>
              <a:gd name="T70" fmla="*/ 3153 w 3337"/>
              <a:gd name="T71" fmla="*/ 2381 h 2910"/>
              <a:gd name="T72" fmla="*/ 2105 w 3337"/>
              <a:gd name="T73" fmla="*/ 2384 h 2910"/>
              <a:gd name="T74" fmla="*/ 2486 w 3337"/>
              <a:gd name="T75" fmla="*/ 2742 h 2910"/>
              <a:gd name="T76" fmla="*/ 2528 w 3337"/>
              <a:gd name="T77" fmla="*/ 2754 h 2910"/>
              <a:gd name="T78" fmla="*/ 2558 w 3337"/>
              <a:gd name="T79" fmla="*/ 2784 h 2910"/>
              <a:gd name="T80" fmla="*/ 2569 w 3337"/>
              <a:gd name="T81" fmla="*/ 2827 h 2910"/>
              <a:gd name="T82" fmla="*/ 2558 w 3337"/>
              <a:gd name="T83" fmla="*/ 2869 h 2910"/>
              <a:gd name="T84" fmla="*/ 2528 w 3337"/>
              <a:gd name="T85" fmla="*/ 2899 h 2910"/>
              <a:gd name="T86" fmla="*/ 2486 w 3337"/>
              <a:gd name="T87" fmla="*/ 2910 h 2910"/>
              <a:gd name="T88" fmla="*/ 829 w 3337"/>
              <a:gd name="T89" fmla="*/ 2907 h 2910"/>
              <a:gd name="T90" fmla="*/ 792 w 3337"/>
              <a:gd name="T91" fmla="*/ 2885 h 2910"/>
              <a:gd name="T92" fmla="*/ 771 w 3337"/>
              <a:gd name="T93" fmla="*/ 2849 h 2910"/>
              <a:gd name="T94" fmla="*/ 771 w 3337"/>
              <a:gd name="T95" fmla="*/ 2804 h 2910"/>
              <a:gd name="T96" fmla="*/ 792 w 3337"/>
              <a:gd name="T97" fmla="*/ 2768 h 2910"/>
              <a:gd name="T98" fmla="*/ 829 w 3337"/>
              <a:gd name="T99" fmla="*/ 2745 h 2910"/>
              <a:gd name="T100" fmla="*/ 1204 w 3337"/>
              <a:gd name="T101" fmla="*/ 2742 h 2910"/>
              <a:gd name="T102" fmla="*/ 219 w 3337"/>
              <a:gd name="T103" fmla="*/ 2384 h 2910"/>
              <a:gd name="T104" fmla="*/ 150 w 3337"/>
              <a:gd name="T105" fmla="*/ 2373 h 2910"/>
              <a:gd name="T106" fmla="*/ 90 w 3337"/>
              <a:gd name="T107" fmla="*/ 2342 h 2910"/>
              <a:gd name="T108" fmla="*/ 43 w 3337"/>
              <a:gd name="T109" fmla="*/ 2294 h 2910"/>
              <a:gd name="T110" fmla="*/ 11 w 3337"/>
              <a:gd name="T111" fmla="*/ 2234 h 2910"/>
              <a:gd name="T112" fmla="*/ 0 w 3337"/>
              <a:gd name="T113" fmla="*/ 2164 h 2910"/>
              <a:gd name="T114" fmla="*/ 3 w 3337"/>
              <a:gd name="T115" fmla="*/ 185 h 2910"/>
              <a:gd name="T116" fmla="*/ 24 w 3337"/>
              <a:gd name="T117" fmla="*/ 119 h 2910"/>
              <a:gd name="T118" fmla="*/ 64 w 3337"/>
              <a:gd name="T119" fmla="*/ 65 h 2910"/>
              <a:gd name="T120" fmla="*/ 119 w 3337"/>
              <a:gd name="T121" fmla="*/ 25 h 2910"/>
              <a:gd name="T122" fmla="*/ 184 w 3337"/>
              <a:gd name="T123" fmla="*/ 3 h 2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37" h="2910">
                <a:moveTo>
                  <a:pt x="1773" y="839"/>
                </a:moveTo>
                <a:lnTo>
                  <a:pt x="1599" y="1671"/>
                </a:lnTo>
                <a:lnTo>
                  <a:pt x="1592" y="1691"/>
                </a:lnTo>
                <a:lnTo>
                  <a:pt x="1580" y="1709"/>
                </a:lnTo>
                <a:lnTo>
                  <a:pt x="1564" y="1723"/>
                </a:lnTo>
                <a:lnTo>
                  <a:pt x="1545" y="1733"/>
                </a:lnTo>
                <a:lnTo>
                  <a:pt x="1524" y="1737"/>
                </a:lnTo>
                <a:lnTo>
                  <a:pt x="1517" y="1737"/>
                </a:lnTo>
                <a:lnTo>
                  <a:pt x="1496" y="1735"/>
                </a:lnTo>
                <a:lnTo>
                  <a:pt x="1478" y="1728"/>
                </a:lnTo>
                <a:lnTo>
                  <a:pt x="1462" y="1717"/>
                </a:lnTo>
                <a:lnTo>
                  <a:pt x="1449" y="1701"/>
                </a:lnTo>
                <a:lnTo>
                  <a:pt x="1438" y="1683"/>
                </a:lnTo>
                <a:lnTo>
                  <a:pt x="1281" y="1271"/>
                </a:lnTo>
                <a:lnTo>
                  <a:pt x="266" y="1271"/>
                </a:lnTo>
                <a:lnTo>
                  <a:pt x="266" y="1876"/>
                </a:lnTo>
                <a:lnTo>
                  <a:pt x="3071" y="1876"/>
                </a:lnTo>
                <a:lnTo>
                  <a:pt x="3071" y="1271"/>
                </a:lnTo>
                <a:lnTo>
                  <a:pt x="1992" y="1271"/>
                </a:lnTo>
                <a:lnTo>
                  <a:pt x="1971" y="1268"/>
                </a:lnTo>
                <a:lnTo>
                  <a:pt x="1952" y="1261"/>
                </a:lnTo>
                <a:lnTo>
                  <a:pt x="1936" y="1250"/>
                </a:lnTo>
                <a:lnTo>
                  <a:pt x="1923" y="1235"/>
                </a:lnTo>
                <a:lnTo>
                  <a:pt x="1913" y="1217"/>
                </a:lnTo>
                <a:lnTo>
                  <a:pt x="1773" y="839"/>
                </a:lnTo>
                <a:close/>
                <a:moveTo>
                  <a:pt x="266" y="286"/>
                </a:moveTo>
                <a:lnTo>
                  <a:pt x="266" y="1104"/>
                </a:lnTo>
                <a:lnTo>
                  <a:pt x="1338" y="1104"/>
                </a:lnTo>
                <a:lnTo>
                  <a:pt x="1358" y="1106"/>
                </a:lnTo>
                <a:lnTo>
                  <a:pt x="1378" y="1113"/>
                </a:lnTo>
                <a:lnTo>
                  <a:pt x="1394" y="1124"/>
                </a:lnTo>
                <a:lnTo>
                  <a:pt x="1407" y="1139"/>
                </a:lnTo>
                <a:lnTo>
                  <a:pt x="1416" y="1158"/>
                </a:lnTo>
                <a:lnTo>
                  <a:pt x="1493" y="1359"/>
                </a:lnTo>
                <a:lnTo>
                  <a:pt x="1670" y="521"/>
                </a:lnTo>
                <a:lnTo>
                  <a:pt x="1677" y="499"/>
                </a:lnTo>
                <a:lnTo>
                  <a:pt x="1689" y="482"/>
                </a:lnTo>
                <a:lnTo>
                  <a:pt x="1704" y="468"/>
                </a:lnTo>
                <a:lnTo>
                  <a:pt x="1724" y="459"/>
                </a:lnTo>
                <a:lnTo>
                  <a:pt x="1745" y="454"/>
                </a:lnTo>
                <a:lnTo>
                  <a:pt x="1763" y="455"/>
                </a:lnTo>
                <a:lnTo>
                  <a:pt x="1781" y="460"/>
                </a:lnTo>
                <a:lnTo>
                  <a:pt x="1797" y="467"/>
                </a:lnTo>
                <a:lnTo>
                  <a:pt x="1811" y="478"/>
                </a:lnTo>
                <a:lnTo>
                  <a:pt x="1822" y="492"/>
                </a:lnTo>
                <a:lnTo>
                  <a:pt x="1830" y="509"/>
                </a:lnTo>
                <a:lnTo>
                  <a:pt x="2050" y="1104"/>
                </a:lnTo>
                <a:lnTo>
                  <a:pt x="3071" y="1104"/>
                </a:lnTo>
                <a:lnTo>
                  <a:pt x="3071" y="286"/>
                </a:lnTo>
                <a:lnTo>
                  <a:pt x="266" y="286"/>
                </a:lnTo>
                <a:close/>
                <a:moveTo>
                  <a:pt x="219" y="0"/>
                </a:moveTo>
                <a:lnTo>
                  <a:pt x="3118" y="0"/>
                </a:lnTo>
                <a:lnTo>
                  <a:pt x="3153" y="3"/>
                </a:lnTo>
                <a:lnTo>
                  <a:pt x="3187" y="11"/>
                </a:lnTo>
                <a:lnTo>
                  <a:pt x="3218" y="25"/>
                </a:lnTo>
                <a:lnTo>
                  <a:pt x="3246" y="43"/>
                </a:lnTo>
                <a:lnTo>
                  <a:pt x="3273" y="65"/>
                </a:lnTo>
                <a:lnTo>
                  <a:pt x="3294" y="91"/>
                </a:lnTo>
                <a:lnTo>
                  <a:pt x="3312" y="119"/>
                </a:lnTo>
                <a:lnTo>
                  <a:pt x="3326" y="150"/>
                </a:lnTo>
                <a:lnTo>
                  <a:pt x="3334" y="185"/>
                </a:lnTo>
                <a:lnTo>
                  <a:pt x="3337" y="220"/>
                </a:lnTo>
                <a:lnTo>
                  <a:pt x="3337" y="2164"/>
                </a:lnTo>
                <a:lnTo>
                  <a:pt x="3334" y="2200"/>
                </a:lnTo>
                <a:lnTo>
                  <a:pt x="3326" y="2234"/>
                </a:lnTo>
                <a:lnTo>
                  <a:pt x="3312" y="2266"/>
                </a:lnTo>
                <a:lnTo>
                  <a:pt x="3294" y="2294"/>
                </a:lnTo>
                <a:lnTo>
                  <a:pt x="3273" y="2319"/>
                </a:lnTo>
                <a:lnTo>
                  <a:pt x="3246" y="2342"/>
                </a:lnTo>
                <a:lnTo>
                  <a:pt x="3218" y="2360"/>
                </a:lnTo>
                <a:lnTo>
                  <a:pt x="3187" y="2373"/>
                </a:lnTo>
                <a:lnTo>
                  <a:pt x="3153" y="2381"/>
                </a:lnTo>
                <a:lnTo>
                  <a:pt x="3118" y="2384"/>
                </a:lnTo>
                <a:lnTo>
                  <a:pt x="2105" y="2384"/>
                </a:lnTo>
                <a:lnTo>
                  <a:pt x="2133" y="2742"/>
                </a:lnTo>
                <a:lnTo>
                  <a:pt x="2486" y="2742"/>
                </a:lnTo>
                <a:lnTo>
                  <a:pt x="2507" y="2745"/>
                </a:lnTo>
                <a:lnTo>
                  <a:pt x="2528" y="2754"/>
                </a:lnTo>
                <a:lnTo>
                  <a:pt x="2545" y="2768"/>
                </a:lnTo>
                <a:lnTo>
                  <a:pt x="2558" y="2784"/>
                </a:lnTo>
                <a:lnTo>
                  <a:pt x="2566" y="2804"/>
                </a:lnTo>
                <a:lnTo>
                  <a:pt x="2569" y="2827"/>
                </a:lnTo>
                <a:lnTo>
                  <a:pt x="2566" y="2849"/>
                </a:lnTo>
                <a:lnTo>
                  <a:pt x="2558" y="2869"/>
                </a:lnTo>
                <a:lnTo>
                  <a:pt x="2545" y="2885"/>
                </a:lnTo>
                <a:lnTo>
                  <a:pt x="2528" y="2899"/>
                </a:lnTo>
                <a:lnTo>
                  <a:pt x="2507" y="2907"/>
                </a:lnTo>
                <a:lnTo>
                  <a:pt x="2486" y="2910"/>
                </a:lnTo>
                <a:lnTo>
                  <a:pt x="851" y="2910"/>
                </a:lnTo>
                <a:lnTo>
                  <a:pt x="829" y="2907"/>
                </a:lnTo>
                <a:lnTo>
                  <a:pt x="809" y="2899"/>
                </a:lnTo>
                <a:lnTo>
                  <a:pt x="792" y="2885"/>
                </a:lnTo>
                <a:lnTo>
                  <a:pt x="779" y="2869"/>
                </a:lnTo>
                <a:lnTo>
                  <a:pt x="771" y="2849"/>
                </a:lnTo>
                <a:lnTo>
                  <a:pt x="767" y="2827"/>
                </a:lnTo>
                <a:lnTo>
                  <a:pt x="771" y="2804"/>
                </a:lnTo>
                <a:lnTo>
                  <a:pt x="779" y="2784"/>
                </a:lnTo>
                <a:lnTo>
                  <a:pt x="792" y="2768"/>
                </a:lnTo>
                <a:lnTo>
                  <a:pt x="809" y="2754"/>
                </a:lnTo>
                <a:lnTo>
                  <a:pt x="829" y="2745"/>
                </a:lnTo>
                <a:lnTo>
                  <a:pt x="851" y="2742"/>
                </a:lnTo>
                <a:lnTo>
                  <a:pt x="1204" y="2742"/>
                </a:lnTo>
                <a:lnTo>
                  <a:pt x="1231" y="2384"/>
                </a:lnTo>
                <a:lnTo>
                  <a:pt x="219" y="2384"/>
                </a:lnTo>
                <a:lnTo>
                  <a:pt x="184" y="2381"/>
                </a:lnTo>
                <a:lnTo>
                  <a:pt x="150" y="2373"/>
                </a:lnTo>
                <a:lnTo>
                  <a:pt x="119" y="2360"/>
                </a:lnTo>
                <a:lnTo>
                  <a:pt x="90" y="2342"/>
                </a:lnTo>
                <a:lnTo>
                  <a:pt x="64" y="2319"/>
                </a:lnTo>
                <a:lnTo>
                  <a:pt x="43" y="2294"/>
                </a:lnTo>
                <a:lnTo>
                  <a:pt x="24" y="2266"/>
                </a:lnTo>
                <a:lnTo>
                  <a:pt x="11" y="2234"/>
                </a:lnTo>
                <a:lnTo>
                  <a:pt x="3" y="2200"/>
                </a:lnTo>
                <a:lnTo>
                  <a:pt x="0" y="2164"/>
                </a:lnTo>
                <a:lnTo>
                  <a:pt x="0" y="220"/>
                </a:lnTo>
                <a:lnTo>
                  <a:pt x="3" y="185"/>
                </a:lnTo>
                <a:lnTo>
                  <a:pt x="11" y="150"/>
                </a:lnTo>
                <a:lnTo>
                  <a:pt x="24" y="119"/>
                </a:lnTo>
                <a:lnTo>
                  <a:pt x="43" y="91"/>
                </a:lnTo>
                <a:lnTo>
                  <a:pt x="64" y="65"/>
                </a:lnTo>
                <a:lnTo>
                  <a:pt x="90" y="43"/>
                </a:lnTo>
                <a:lnTo>
                  <a:pt x="119" y="25"/>
                </a:lnTo>
                <a:lnTo>
                  <a:pt x="150" y="11"/>
                </a:lnTo>
                <a:lnTo>
                  <a:pt x="184" y="3"/>
                </a:lnTo>
                <a:lnTo>
                  <a:pt x="21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9A9DBEA4-5714-4370-B42B-511DD4B293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391" y="932001"/>
            <a:ext cx="5404379" cy="312863"/>
          </a:xfrm>
        </p:spPr>
        <p:txBody>
          <a:bodyPr/>
          <a:lstStyle/>
          <a:p>
            <a:r>
              <a:rPr lang="lv-LV" dirty="0"/>
              <a:t>Lietotāja konta izveide</a:t>
            </a:r>
            <a:endParaRPr lang="en-GB" dirty="0"/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42877F81-3B5E-4677-851F-BA969326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10" y="523253"/>
            <a:ext cx="5404379" cy="384817"/>
          </a:xfrm>
        </p:spPr>
        <p:txBody>
          <a:bodyPr/>
          <a:lstStyle/>
          <a:p>
            <a:r>
              <a:rPr lang="lv-LV" dirty="0"/>
              <a:t>Konta iegūšana goAML</a:t>
            </a:r>
            <a:endParaRPr lang="en-GB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2CC99F5-7154-4660-B876-422E3C0C6609}"/>
              </a:ext>
            </a:extLst>
          </p:cNvPr>
          <p:cNvSpPr/>
          <p:nvPr/>
        </p:nvSpPr>
        <p:spPr>
          <a:xfrm>
            <a:off x="5555206" y="901700"/>
            <a:ext cx="148691" cy="21319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583458-F7F7-6DD9-38E9-3C346D0656BB}"/>
              </a:ext>
            </a:extLst>
          </p:cNvPr>
          <p:cNvSpPr txBox="1"/>
          <p:nvPr/>
        </p:nvSpPr>
        <p:spPr>
          <a:xfrm>
            <a:off x="6427695" y="1500310"/>
            <a:ext cx="29136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dirty="0"/>
              <a:t>NILL/TF/PFNL subjekts </a:t>
            </a:r>
            <a:r>
              <a:rPr lang="lv-LV" dirty="0"/>
              <a:t>sākumā reģistrējas pie uzraudzības un kontroles institūcijā (VID)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887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0B86C5-DE54-4ED2-94BF-D99F00D6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21" y="662687"/>
            <a:ext cx="5404379" cy="384817"/>
          </a:xfrm>
        </p:spPr>
        <p:txBody>
          <a:bodyPr/>
          <a:lstStyle/>
          <a:p>
            <a:r>
              <a:rPr lang="lv-LV" dirty="0"/>
              <a:t>Darbības uzsākšana goAML 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85D41-0346-4127-A28D-D59081F57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6</a:t>
            </a:fld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BD57F5-FD2F-430E-99BA-58BD6EDB1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827" y="3072679"/>
            <a:ext cx="2310907" cy="328367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071564-0CE7-5B2C-B81C-BDCD4006BD2D}"/>
              </a:ext>
            </a:extLst>
          </p:cNvPr>
          <p:cNvSpPr txBox="1"/>
          <p:nvPr/>
        </p:nvSpPr>
        <p:spPr>
          <a:xfrm>
            <a:off x="241300" y="1526438"/>
            <a:ext cx="546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hlinkClick r:id="rId3"/>
              </a:rPr>
              <a:t>https://goaml.fid.gov.lv</a:t>
            </a:r>
            <a:endParaRPr lang="lv-LV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0DBCA-27EF-325B-CBF6-3BCBD2043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38" y="2010641"/>
            <a:ext cx="6879307" cy="434570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2C68CA-EE87-2ACB-816A-C8275D4B7090}"/>
              </a:ext>
            </a:extLst>
          </p:cNvPr>
          <p:cNvSpPr txBox="1"/>
          <p:nvPr/>
        </p:nvSpPr>
        <p:spPr>
          <a:xfrm>
            <a:off x="7189185" y="2692066"/>
            <a:ext cx="4827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5"/>
              </a:rPr>
              <a:t>https://fid.gov.lv/lv/goaml/goaml-rokasgramatas</a:t>
            </a:r>
            <a:r>
              <a:rPr lang="lv-LV" sz="1400" dirty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9397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E83052-2DFF-4CD1-BD7E-86BEA70B20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621" y="1001130"/>
            <a:ext cx="6018668" cy="263087"/>
          </a:xfrm>
        </p:spPr>
        <p:txBody>
          <a:bodyPr/>
          <a:lstStyle/>
          <a:p>
            <a:r>
              <a:rPr lang="lv-LV" dirty="0"/>
              <a:t>Lietotāju pārvaldnieks (konta administrators)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8AFDB7-A841-4C69-8CA9-55278102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63" y="586950"/>
            <a:ext cx="5404379" cy="384817"/>
          </a:xfrm>
        </p:spPr>
        <p:txBody>
          <a:bodyPr/>
          <a:lstStyle/>
          <a:p>
            <a:r>
              <a:rPr lang="lv-LV" dirty="0"/>
              <a:t>goAML darbības uzsākšana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CC490-29C9-4941-992C-4D9FAE5F5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7</a:t>
            </a:fld>
            <a:endParaRPr lang="lv-LV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D42574-1604-47AE-8BE4-A395E0123F76}"/>
              </a:ext>
            </a:extLst>
          </p:cNvPr>
          <p:cNvGrpSpPr/>
          <p:nvPr/>
        </p:nvGrpSpPr>
        <p:grpSpPr>
          <a:xfrm>
            <a:off x="4312645" y="2157505"/>
            <a:ext cx="3169444" cy="3856434"/>
            <a:chOff x="2877741" y="3001566"/>
            <a:chExt cx="3169444" cy="385643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6AF919F-00AA-47A1-86C9-0207ABE7B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010" y="3001566"/>
              <a:ext cx="1957388" cy="1454944"/>
            </a:xfrm>
            <a:custGeom>
              <a:avLst/>
              <a:gdLst>
                <a:gd name="T0" fmla="*/ 820 w 886"/>
                <a:gd name="T1" fmla="*/ 261 h 659"/>
                <a:gd name="T2" fmla="*/ 750 w 886"/>
                <a:gd name="T3" fmla="*/ 290 h 659"/>
                <a:gd name="T4" fmla="*/ 724 w 886"/>
                <a:gd name="T5" fmla="*/ 251 h 659"/>
                <a:gd name="T6" fmla="*/ 723 w 886"/>
                <a:gd name="T7" fmla="*/ 251 h 659"/>
                <a:gd name="T8" fmla="*/ 723 w 886"/>
                <a:gd name="T9" fmla="*/ 5 h 659"/>
                <a:gd name="T10" fmla="*/ 644 w 886"/>
                <a:gd name="T11" fmla="*/ 0 h 659"/>
                <a:gd name="T12" fmla="*/ 148 w 886"/>
                <a:gd name="T13" fmla="*/ 189 h 659"/>
                <a:gd name="T14" fmla="*/ 7 w 886"/>
                <a:gd name="T15" fmla="*/ 573 h 659"/>
                <a:gd name="T16" fmla="*/ 6 w 886"/>
                <a:gd name="T17" fmla="*/ 586 h 659"/>
                <a:gd name="T18" fmla="*/ 0 w 886"/>
                <a:gd name="T19" fmla="*/ 659 h 659"/>
                <a:gd name="T20" fmla="*/ 175 w 886"/>
                <a:gd name="T21" fmla="*/ 659 h 659"/>
                <a:gd name="T22" fmla="*/ 175 w 886"/>
                <a:gd name="T23" fmla="*/ 659 h 659"/>
                <a:gd name="T24" fmla="*/ 214 w 886"/>
                <a:gd name="T25" fmla="*/ 632 h 659"/>
                <a:gd name="T26" fmla="*/ 185 w 886"/>
                <a:gd name="T27" fmla="*/ 563 h 659"/>
                <a:gd name="T28" fmla="*/ 311 w 886"/>
                <a:gd name="T29" fmla="*/ 563 h 659"/>
                <a:gd name="T30" fmla="*/ 282 w 886"/>
                <a:gd name="T31" fmla="*/ 632 h 659"/>
                <a:gd name="T32" fmla="*/ 336 w 886"/>
                <a:gd name="T33" fmla="*/ 659 h 659"/>
                <a:gd name="T34" fmla="*/ 723 w 886"/>
                <a:gd name="T35" fmla="*/ 659 h 659"/>
                <a:gd name="T36" fmla="*/ 723 w 886"/>
                <a:gd name="T37" fmla="*/ 412 h 659"/>
                <a:gd name="T38" fmla="*/ 750 w 886"/>
                <a:gd name="T39" fmla="*/ 358 h 659"/>
                <a:gd name="T40" fmla="*/ 820 w 886"/>
                <a:gd name="T41" fmla="*/ 387 h 659"/>
                <a:gd name="T42" fmla="*/ 820 w 886"/>
                <a:gd name="T43" fmla="*/ 26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6" h="659">
                  <a:moveTo>
                    <a:pt x="820" y="261"/>
                  </a:moveTo>
                  <a:cubicBezTo>
                    <a:pt x="781" y="255"/>
                    <a:pt x="777" y="277"/>
                    <a:pt x="750" y="290"/>
                  </a:cubicBezTo>
                  <a:cubicBezTo>
                    <a:pt x="737" y="296"/>
                    <a:pt x="726" y="287"/>
                    <a:pt x="724" y="251"/>
                  </a:cubicBezTo>
                  <a:cubicBezTo>
                    <a:pt x="723" y="251"/>
                    <a:pt x="723" y="251"/>
                    <a:pt x="723" y="251"/>
                  </a:cubicBezTo>
                  <a:cubicBezTo>
                    <a:pt x="723" y="5"/>
                    <a:pt x="723" y="5"/>
                    <a:pt x="723" y="5"/>
                  </a:cubicBezTo>
                  <a:cubicBezTo>
                    <a:pt x="697" y="1"/>
                    <a:pt x="671" y="0"/>
                    <a:pt x="644" y="0"/>
                  </a:cubicBezTo>
                  <a:cubicBezTo>
                    <a:pt x="416" y="0"/>
                    <a:pt x="259" y="60"/>
                    <a:pt x="148" y="189"/>
                  </a:cubicBezTo>
                  <a:cubicBezTo>
                    <a:pt x="36" y="319"/>
                    <a:pt x="16" y="497"/>
                    <a:pt x="7" y="573"/>
                  </a:cubicBezTo>
                  <a:cubicBezTo>
                    <a:pt x="7" y="578"/>
                    <a:pt x="6" y="583"/>
                    <a:pt x="6" y="586"/>
                  </a:cubicBezTo>
                  <a:cubicBezTo>
                    <a:pt x="2" y="616"/>
                    <a:pt x="0" y="640"/>
                    <a:pt x="0" y="659"/>
                  </a:cubicBezTo>
                  <a:cubicBezTo>
                    <a:pt x="175" y="659"/>
                    <a:pt x="175" y="659"/>
                    <a:pt x="175" y="659"/>
                  </a:cubicBezTo>
                  <a:cubicBezTo>
                    <a:pt x="175" y="659"/>
                    <a:pt x="175" y="659"/>
                    <a:pt x="175" y="659"/>
                  </a:cubicBezTo>
                  <a:cubicBezTo>
                    <a:pt x="211" y="656"/>
                    <a:pt x="220" y="645"/>
                    <a:pt x="214" y="632"/>
                  </a:cubicBezTo>
                  <a:cubicBezTo>
                    <a:pt x="202" y="605"/>
                    <a:pt x="179" y="601"/>
                    <a:pt x="185" y="563"/>
                  </a:cubicBezTo>
                  <a:cubicBezTo>
                    <a:pt x="195" y="496"/>
                    <a:pt x="301" y="496"/>
                    <a:pt x="311" y="563"/>
                  </a:cubicBezTo>
                  <a:cubicBezTo>
                    <a:pt x="317" y="601"/>
                    <a:pt x="295" y="605"/>
                    <a:pt x="282" y="632"/>
                  </a:cubicBezTo>
                  <a:cubicBezTo>
                    <a:pt x="276" y="647"/>
                    <a:pt x="287" y="659"/>
                    <a:pt x="336" y="659"/>
                  </a:cubicBezTo>
                  <a:cubicBezTo>
                    <a:pt x="723" y="659"/>
                    <a:pt x="723" y="659"/>
                    <a:pt x="723" y="659"/>
                  </a:cubicBezTo>
                  <a:cubicBezTo>
                    <a:pt x="723" y="412"/>
                    <a:pt x="723" y="412"/>
                    <a:pt x="723" y="412"/>
                  </a:cubicBezTo>
                  <a:cubicBezTo>
                    <a:pt x="723" y="363"/>
                    <a:pt x="735" y="352"/>
                    <a:pt x="750" y="358"/>
                  </a:cubicBezTo>
                  <a:cubicBezTo>
                    <a:pt x="777" y="370"/>
                    <a:pt x="781" y="393"/>
                    <a:pt x="820" y="387"/>
                  </a:cubicBezTo>
                  <a:cubicBezTo>
                    <a:pt x="886" y="377"/>
                    <a:pt x="886" y="271"/>
                    <a:pt x="820" y="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0B40126-2166-4E8A-964A-DB50BB980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966" y="5351860"/>
              <a:ext cx="2864644" cy="1506140"/>
            </a:xfrm>
            <a:custGeom>
              <a:avLst/>
              <a:gdLst>
                <a:gd name="T0" fmla="*/ 424 w 1297"/>
                <a:gd name="T1" fmla="*/ 682 h 682"/>
                <a:gd name="T2" fmla="*/ 1297 w 1297"/>
                <a:gd name="T3" fmla="*/ 682 h 682"/>
                <a:gd name="T4" fmla="*/ 1128 w 1297"/>
                <a:gd name="T5" fmla="*/ 516 h 682"/>
                <a:gd name="T6" fmla="*/ 1040 w 1297"/>
                <a:gd name="T7" fmla="*/ 198 h 682"/>
                <a:gd name="T8" fmla="*/ 1048 w 1297"/>
                <a:gd name="T9" fmla="*/ 162 h 682"/>
                <a:gd name="T10" fmla="*/ 782 w 1297"/>
                <a:gd name="T11" fmla="*/ 162 h 682"/>
                <a:gd name="T12" fmla="*/ 728 w 1297"/>
                <a:gd name="T13" fmla="*/ 136 h 682"/>
                <a:gd name="T14" fmla="*/ 757 w 1297"/>
                <a:gd name="T15" fmla="*/ 66 h 682"/>
                <a:gd name="T16" fmla="*/ 631 w 1297"/>
                <a:gd name="T17" fmla="*/ 66 h 682"/>
                <a:gd name="T18" fmla="*/ 660 w 1297"/>
                <a:gd name="T19" fmla="*/ 136 h 682"/>
                <a:gd name="T20" fmla="*/ 621 w 1297"/>
                <a:gd name="T21" fmla="*/ 162 h 682"/>
                <a:gd name="T22" fmla="*/ 621 w 1297"/>
                <a:gd name="T23" fmla="*/ 162 h 682"/>
                <a:gd name="T24" fmla="*/ 539 w 1297"/>
                <a:gd name="T25" fmla="*/ 162 h 682"/>
                <a:gd name="T26" fmla="*/ 308 w 1297"/>
                <a:gd name="T27" fmla="*/ 162 h 682"/>
                <a:gd name="T28" fmla="*/ 308 w 1297"/>
                <a:gd name="T29" fmla="*/ 163 h 682"/>
                <a:gd name="T30" fmla="*/ 270 w 1297"/>
                <a:gd name="T31" fmla="*/ 189 h 682"/>
                <a:gd name="T32" fmla="*/ 299 w 1297"/>
                <a:gd name="T33" fmla="*/ 259 h 682"/>
                <a:gd name="T34" fmla="*/ 173 w 1297"/>
                <a:gd name="T35" fmla="*/ 259 h 682"/>
                <a:gd name="T36" fmla="*/ 202 w 1297"/>
                <a:gd name="T37" fmla="*/ 189 h 682"/>
                <a:gd name="T38" fmla="*/ 147 w 1297"/>
                <a:gd name="T39" fmla="*/ 162 h 682"/>
                <a:gd name="T40" fmla="*/ 0 w 1297"/>
                <a:gd name="T41" fmla="*/ 162 h 682"/>
                <a:gd name="T42" fmla="*/ 8 w 1297"/>
                <a:gd name="T43" fmla="*/ 173 h 682"/>
                <a:gd name="T44" fmla="*/ 28 w 1297"/>
                <a:gd name="T45" fmla="*/ 249 h 682"/>
                <a:gd name="T46" fmla="*/ 35 w 1297"/>
                <a:gd name="T47" fmla="*/ 256 h 682"/>
                <a:gd name="T48" fmla="*/ 45 w 1297"/>
                <a:gd name="T49" fmla="*/ 288 h 682"/>
                <a:gd name="T50" fmla="*/ 103 w 1297"/>
                <a:gd name="T51" fmla="*/ 473 h 682"/>
                <a:gd name="T52" fmla="*/ 202 w 1297"/>
                <a:gd name="T53" fmla="*/ 491 h 682"/>
                <a:gd name="T54" fmla="*/ 323 w 1297"/>
                <a:gd name="T55" fmla="*/ 478 h 682"/>
                <a:gd name="T56" fmla="*/ 358 w 1297"/>
                <a:gd name="T57" fmla="*/ 473 h 682"/>
                <a:gd name="T58" fmla="*/ 392 w 1297"/>
                <a:gd name="T59" fmla="*/ 468 h 682"/>
                <a:gd name="T60" fmla="*/ 396 w 1297"/>
                <a:gd name="T61" fmla="*/ 467 h 682"/>
                <a:gd name="T62" fmla="*/ 431 w 1297"/>
                <a:gd name="T63" fmla="*/ 571 h 682"/>
                <a:gd name="T64" fmla="*/ 441 w 1297"/>
                <a:gd name="T65" fmla="*/ 633 h 682"/>
                <a:gd name="T66" fmla="*/ 424 w 1297"/>
                <a:gd name="T67" fmla="*/ 6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97" h="682">
                  <a:moveTo>
                    <a:pt x="424" y="682"/>
                  </a:moveTo>
                  <a:cubicBezTo>
                    <a:pt x="1297" y="682"/>
                    <a:pt x="1297" y="682"/>
                    <a:pt x="1297" y="682"/>
                  </a:cubicBezTo>
                  <a:cubicBezTo>
                    <a:pt x="1254" y="649"/>
                    <a:pt x="1161" y="573"/>
                    <a:pt x="1128" y="516"/>
                  </a:cubicBezTo>
                  <a:cubicBezTo>
                    <a:pt x="1102" y="473"/>
                    <a:pt x="1020" y="321"/>
                    <a:pt x="1040" y="198"/>
                  </a:cubicBezTo>
                  <a:cubicBezTo>
                    <a:pt x="1042" y="185"/>
                    <a:pt x="1045" y="173"/>
                    <a:pt x="1048" y="162"/>
                  </a:cubicBezTo>
                  <a:cubicBezTo>
                    <a:pt x="782" y="162"/>
                    <a:pt x="782" y="162"/>
                    <a:pt x="782" y="162"/>
                  </a:cubicBezTo>
                  <a:cubicBezTo>
                    <a:pt x="733" y="162"/>
                    <a:pt x="722" y="150"/>
                    <a:pt x="728" y="136"/>
                  </a:cubicBezTo>
                  <a:cubicBezTo>
                    <a:pt x="741" y="108"/>
                    <a:pt x="763" y="105"/>
                    <a:pt x="757" y="66"/>
                  </a:cubicBezTo>
                  <a:cubicBezTo>
                    <a:pt x="747" y="0"/>
                    <a:pt x="641" y="0"/>
                    <a:pt x="631" y="66"/>
                  </a:cubicBezTo>
                  <a:cubicBezTo>
                    <a:pt x="625" y="105"/>
                    <a:pt x="648" y="108"/>
                    <a:pt x="660" y="136"/>
                  </a:cubicBezTo>
                  <a:cubicBezTo>
                    <a:pt x="666" y="149"/>
                    <a:pt x="657" y="159"/>
                    <a:pt x="621" y="162"/>
                  </a:cubicBezTo>
                  <a:cubicBezTo>
                    <a:pt x="621" y="162"/>
                    <a:pt x="621" y="162"/>
                    <a:pt x="621" y="162"/>
                  </a:cubicBezTo>
                  <a:cubicBezTo>
                    <a:pt x="539" y="162"/>
                    <a:pt x="539" y="162"/>
                    <a:pt x="539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273" y="165"/>
                    <a:pt x="264" y="176"/>
                    <a:pt x="270" y="189"/>
                  </a:cubicBezTo>
                  <a:cubicBezTo>
                    <a:pt x="282" y="216"/>
                    <a:pt x="305" y="220"/>
                    <a:pt x="299" y="259"/>
                  </a:cubicBezTo>
                  <a:cubicBezTo>
                    <a:pt x="288" y="325"/>
                    <a:pt x="183" y="325"/>
                    <a:pt x="173" y="259"/>
                  </a:cubicBezTo>
                  <a:cubicBezTo>
                    <a:pt x="167" y="220"/>
                    <a:pt x="189" y="216"/>
                    <a:pt x="202" y="189"/>
                  </a:cubicBezTo>
                  <a:cubicBezTo>
                    <a:pt x="208" y="174"/>
                    <a:pt x="197" y="162"/>
                    <a:pt x="147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6" y="193"/>
                    <a:pt x="5" y="227"/>
                    <a:pt x="28" y="249"/>
                  </a:cubicBezTo>
                  <a:cubicBezTo>
                    <a:pt x="30" y="252"/>
                    <a:pt x="33" y="254"/>
                    <a:pt x="35" y="256"/>
                  </a:cubicBezTo>
                  <a:cubicBezTo>
                    <a:pt x="50" y="271"/>
                    <a:pt x="50" y="271"/>
                    <a:pt x="45" y="288"/>
                  </a:cubicBezTo>
                  <a:cubicBezTo>
                    <a:pt x="7" y="403"/>
                    <a:pt x="55" y="452"/>
                    <a:pt x="103" y="473"/>
                  </a:cubicBezTo>
                  <a:cubicBezTo>
                    <a:pt x="130" y="485"/>
                    <a:pt x="163" y="491"/>
                    <a:pt x="202" y="491"/>
                  </a:cubicBezTo>
                  <a:cubicBezTo>
                    <a:pt x="246" y="491"/>
                    <a:pt x="289" y="484"/>
                    <a:pt x="323" y="478"/>
                  </a:cubicBezTo>
                  <a:cubicBezTo>
                    <a:pt x="337" y="476"/>
                    <a:pt x="349" y="474"/>
                    <a:pt x="358" y="473"/>
                  </a:cubicBezTo>
                  <a:cubicBezTo>
                    <a:pt x="372" y="471"/>
                    <a:pt x="383" y="469"/>
                    <a:pt x="392" y="468"/>
                  </a:cubicBezTo>
                  <a:cubicBezTo>
                    <a:pt x="394" y="467"/>
                    <a:pt x="395" y="467"/>
                    <a:pt x="396" y="467"/>
                  </a:cubicBezTo>
                  <a:cubicBezTo>
                    <a:pt x="402" y="498"/>
                    <a:pt x="417" y="548"/>
                    <a:pt x="431" y="571"/>
                  </a:cubicBezTo>
                  <a:cubicBezTo>
                    <a:pt x="442" y="589"/>
                    <a:pt x="446" y="613"/>
                    <a:pt x="441" y="633"/>
                  </a:cubicBezTo>
                  <a:cubicBezTo>
                    <a:pt x="437" y="647"/>
                    <a:pt x="430" y="666"/>
                    <a:pt x="424" y="6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3C5CB4A-80D0-410A-85BF-442D17564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638" y="3012280"/>
              <a:ext cx="1327547" cy="1803797"/>
            </a:xfrm>
            <a:custGeom>
              <a:avLst/>
              <a:gdLst>
                <a:gd name="T0" fmla="*/ 533 w 601"/>
                <a:gd name="T1" fmla="*/ 343 h 817"/>
                <a:gd name="T2" fmla="*/ 400 w 601"/>
                <a:gd name="T3" fmla="*/ 173 h 817"/>
                <a:gd name="T4" fmla="*/ 0 w 601"/>
                <a:gd name="T5" fmla="*/ 0 h 817"/>
                <a:gd name="T6" fmla="*/ 0 w 601"/>
                <a:gd name="T7" fmla="*/ 246 h 817"/>
                <a:gd name="T8" fmla="*/ 1 w 601"/>
                <a:gd name="T9" fmla="*/ 246 h 817"/>
                <a:gd name="T10" fmla="*/ 27 w 601"/>
                <a:gd name="T11" fmla="*/ 285 h 817"/>
                <a:gd name="T12" fmla="*/ 97 w 601"/>
                <a:gd name="T13" fmla="*/ 256 h 817"/>
                <a:gd name="T14" fmla="*/ 97 w 601"/>
                <a:gd name="T15" fmla="*/ 382 h 817"/>
                <a:gd name="T16" fmla="*/ 27 w 601"/>
                <a:gd name="T17" fmla="*/ 353 h 817"/>
                <a:gd name="T18" fmla="*/ 0 w 601"/>
                <a:gd name="T19" fmla="*/ 407 h 817"/>
                <a:gd name="T20" fmla="*/ 0 w 601"/>
                <a:gd name="T21" fmla="*/ 654 h 817"/>
                <a:gd name="T22" fmla="*/ 327 w 601"/>
                <a:gd name="T23" fmla="*/ 654 h 817"/>
                <a:gd name="T24" fmla="*/ 381 w 601"/>
                <a:gd name="T25" fmla="*/ 681 h 817"/>
                <a:gd name="T26" fmla="*/ 352 w 601"/>
                <a:gd name="T27" fmla="*/ 750 h 817"/>
                <a:gd name="T28" fmla="*/ 478 w 601"/>
                <a:gd name="T29" fmla="*/ 750 h 817"/>
                <a:gd name="T30" fmla="*/ 449 w 601"/>
                <a:gd name="T31" fmla="*/ 681 h 817"/>
                <a:gd name="T32" fmla="*/ 488 w 601"/>
                <a:gd name="T33" fmla="*/ 654 h 817"/>
                <a:gd name="T34" fmla="*/ 488 w 601"/>
                <a:gd name="T35" fmla="*/ 654 h 817"/>
                <a:gd name="T36" fmla="*/ 591 w 601"/>
                <a:gd name="T37" fmla="*/ 654 h 817"/>
                <a:gd name="T38" fmla="*/ 594 w 601"/>
                <a:gd name="T39" fmla="*/ 616 h 817"/>
                <a:gd name="T40" fmla="*/ 533 w 601"/>
                <a:gd name="T41" fmla="*/ 343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1" h="817">
                  <a:moveTo>
                    <a:pt x="533" y="343"/>
                  </a:moveTo>
                  <a:cubicBezTo>
                    <a:pt x="488" y="260"/>
                    <a:pt x="431" y="201"/>
                    <a:pt x="400" y="173"/>
                  </a:cubicBezTo>
                  <a:cubicBezTo>
                    <a:pt x="333" y="110"/>
                    <a:pt x="179" y="21"/>
                    <a:pt x="0" y="0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3" y="282"/>
                    <a:pt x="14" y="291"/>
                    <a:pt x="27" y="285"/>
                  </a:cubicBezTo>
                  <a:cubicBezTo>
                    <a:pt x="54" y="272"/>
                    <a:pt x="58" y="250"/>
                    <a:pt x="97" y="256"/>
                  </a:cubicBezTo>
                  <a:cubicBezTo>
                    <a:pt x="163" y="266"/>
                    <a:pt x="163" y="372"/>
                    <a:pt x="97" y="382"/>
                  </a:cubicBezTo>
                  <a:cubicBezTo>
                    <a:pt x="58" y="388"/>
                    <a:pt x="54" y="365"/>
                    <a:pt x="27" y="353"/>
                  </a:cubicBezTo>
                  <a:cubicBezTo>
                    <a:pt x="12" y="347"/>
                    <a:pt x="0" y="358"/>
                    <a:pt x="0" y="407"/>
                  </a:cubicBezTo>
                  <a:cubicBezTo>
                    <a:pt x="0" y="654"/>
                    <a:pt x="0" y="654"/>
                    <a:pt x="0" y="654"/>
                  </a:cubicBezTo>
                  <a:cubicBezTo>
                    <a:pt x="327" y="654"/>
                    <a:pt x="327" y="654"/>
                    <a:pt x="327" y="654"/>
                  </a:cubicBezTo>
                  <a:cubicBezTo>
                    <a:pt x="376" y="654"/>
                    <a:pt x="388" y="666"/>
                    <a:pt x="381" y="681"/>
                  </a:cubicBezTo>
                  <a:cubicBezTo>
                    <a:pt x="369" y="708"/>
                    <a:pt x="346" y="712"/>
                    <a:pt x="352" y="750"/>
                  </a:cubicBezTo>
                  <a:cubicBezTo>
                    <a:pt x="363" y="817"/>
                    <a:pt x="468" y="817"/>
                    <a:pt x="478" y="750"/>
                  </a:cubicBezTo>
                  <a:cubicBezTo>
                    <a:pt x="484" y="712"/>
                    <a:pt x="462" y="708"/>
                    <a:pt x="449" y="681"/>
                  </a:cubicBezTo>
                  <a:cubicBezTo>
                    <a:pt x="444" y="668"/>
                    <a:pt x="452" y="657"/>
                    <a:pt x="488" y="654"/>
                  </a:cubicBezTo>
                  <a:cubicBezTo>
                    <a:pt x="488" y="654"/>
                    <a:pt x="488" y="654"/>
                    <a:pt x="488" y="654"/>
                  </a:cubicBezTo>
                  <a:cubicBezTo>
                    <a:pt x="591" y="654"/>
                    <a:pt x="591" y="654"/>
                    <a:pt x="591" y="654"/>
                  </a:cubicBezTo>
                  <a:cubicBezTo>
                    <a:pt x="592" y="642"/>
                    <a:pt x="593" y="629"/>
                    <a:pt x="594" y="616"/>
                  </a:cubicBezTo>
                  <a:cubicBezTo>
                    <a:pt x="601" y="524"/>
                    <a:pt x="580" y="432"/>
                    <a:pt x="533" y="3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D2E6A1F-0FB9-4C11-9A9D-CB5013531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023" y="4456509"/>
              <a:ext cx="2040731" cy="1253728"/>
            </a:xfrm>
            <a:custGeom>
              <a:avLst/>
              <a:gdLst>
                <a:gd name="T0" fmla="*/ 821 w 924"/>
                <a:gd name="T1" fmla="*/ 0 h 568"/>
                <a:gd name="T2" fmla="*/ 821 w 924"/>
                <a:gd name="T3" fmla="*/ 0 h 568"/>
                <a:gd name="T4" fmla="*/ 782 w 924"/>
                <a:gd name="T5" fmla="*/ 27 h 568"/>
                <a:gd name="T6" fmla="*/ 811 w 924"/>
                <a:gd name="T7" fmla="*/ 96 h 568"/>
                <a:gd name="T8" fmla="*/ 685 w 924"/>
                <a:gd name="T9" fmla="*/ 96 h 568"/>
                <a:gd name="T10" fmla="*/ 714 w 924"/>
                <a:gd name="T11" fmla="*/ 27 h 568"/>
                <a:gd name="T12" fmla="*/ 660 w 924"/>
                <a:gd name="T13" fmla="*/ 0 h 568"/>
                <a:gd name="T14" fmla="*/ 333 w 924"/>
                <a:gd name="T15" fmla="*/ 0 h 568"/>
                <a:gd name="T16" fmla="*/ 163 w 924"/>
                <a:gd name="T17" fmla="*/ 0 h 568"/>
                <a:gd name="T18" fmla="*/ 163 w 924"/>
                <a:gd name="T19" fmla="*/ 194 h 568"/>
                <a:gd name="T20" fmla="*/ 136 w 924"/>
                <a:gd name="T21" fmla="*/ 248 h 568"/>
                <a:gd name="T22" fmla="*/ 66 w 924"/>
                <a:gd name="T23" fmla="*/ 219 h 568"/>
                <a:gd name="T24" fmla="*/ 66 w 924"/>
                <a:gd name="T25" fmla="*/ 345 h 568"/>
                <a:gd name="T26" fmla="*/ 136 w 924"/>
                <a:gd name="T27" fmla="*/ 317 h 568"/>
                <a:gd name="T28" fmla="*/ 162 w 924"/>
                <a:gd name="T29" fmla="*/ 355 h 568"/>
                <a:gd name="T30" fmla="*/ 163 w 924"/>
                <a:gd name="T31" fmla="*/ 355 h 568"/>
                <a:gd name="T32" fmla="*/ 163 w 924"/>
                <a:gd name="T33" fmla="*/ 568 h 568"/>
                <a:gd name="T34" fmla="*/ 245 w 924"/>
                <a:gd name="T35" fmla="*/ 568 h 568"/>
                <a:gd name="T36" fmla="*/ 245 w 924"/>
                <a:gd name="T37" fmla="*/ 568 h 568"/>
                <a:gd name="T38" fmla="*/ 284 w 924"/>
                <a:gd name="T39" fmla="*/ 542 h 568"/>
                <a:gd name="T40" fmla="*/ 255 w 924"/>
                <a:gd name="T41" fmla="*/ 472 h 568"/>
                <a:gd name="T42" fmla="*/ 381 w 924"/>
                <a:gd name="T43" fmla="*/ 472 h 568"/>
                <a:gd name="T44" fmla="*/ 352 w 924"/>
                <a:gd name="T45" fmla="*/ 542 h 568"/>
                <a:gd name="T46" fmla="*/ 406 w 924"/>
                <a:gd name="T47" fmla="*/ 568 h 568"/>
                <a:gd name="T48" fmla="*/ 672 w 924"/>
                <a:gd name="T49" fmla="*/ 568 h 568"/>
                <a:gd name="T50" fmla="*/ 730 w 924"/>
                <a:gd name="T51" fmla="*/ 477 h 568"/>
                <a:gd name="T52" fmla="*/ 797 w 924"/>
                <a:gd name="T53" fmla="*/ 385 h 568"/>
                <a:gd name="T54" fmla="*/ 924 w 924"/>
                <a:gd name="T55" fmla="*/ 0 h 568"/>
                <a:gd name="T56" fmla="*/ 821 w 924"/>
                <a:gd name="T57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24" h="568">
                  <a:moveTo>
                    <a:pt x="821" y="0"/>
                  </a:moveTo>
                  <a:cubicBezTo>
                    <a:pt x="821" y="0"/>
                    <a:pt x="821" y="0"/>
                    <a:pt x="821" y="0"/>
                  </a:cubicBezTo>
                  <a:cubicBezTo>
                    <a:pt x="785" y="3"/>
                    <a:pt x="777" y="14"/>
                    <a:pt x="782" y="27"/>
                  </a:cubicBezTo>
                  <a:cubicBezTo>
                    <a:pt x="795" y="54"/>
                    <a:pt x="817" y="58"/>
                    <a:pt x="811" y="96"/>
                  </a:cubicBezTo>
                  <a:cubicBezTo>
                    <a:pt x="801" y="163"/>
                    <a:pt x="696" y="163"/>
                    <a:pt x="685" y="96"/>
                  </a:cubicBezTo>
                  <a:cubicBezTo>
                    <a:pt x="679" y="58"/>
                    <a:pt x="702" y="54"/>
                    <a:pt x="714" y="27"/>
                  </a:cubicBezTo>
                  <a:cubicBezTo>
                    <a:pt x="721" y="12"/>
                    <a:pt x="709" y="0"/>
                    <a:pt x="660" y="0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194"/>
                    <a:pt x="163" y="194"/>
                    <a:pt x="163" y="194"/>
                  </a:cubicBezTo>
                  <a:cubicBezTo>
                    <a:pt x="163" y="243"/>
                    <a:pt x="151" y="255"/>
                    <a:pt x="136" y="248"/>
                  </a:cubicBezTo>
                  <a:cubicBezTo>
                    <a:pt x="109" y="236"/>
                    <a:pt x="105" y="213"/>
                    <a:pt x="66" y="219"/>
                  </a:cubicBezTo>
                  <a:cubicBezTo>
                    <a:pt x="0" y="230"/>
                    <a:pt x="0" y="335"/>
                    <a:pt x="66" y="345"/>
                  </a:cubicBezTo>
                  <a:cubicBezTo>
                    <a:pt x="105" y="351"/>
                    <a:pt x="109" y="329"/>
                    <a:pt x="136" y="317"/>
                  </a:cubicBezTo>
                  <a:cubicBezTo>
                    <a:pt x="149" y="311"/>
                    <a:pt x="160" y="319"/>
                    <a:pt x="162" y="355"/>
                  </a:cubicBezTo>
                  <a:cubicBezTo>
                    <a:pt x="163" y="355"/>
                    <a:pt x="163" y="355"/>
                    <a:pt x="163" y="355"/>
                  </a:cubicBezTo>
                  <a:cubicBezTo>
                    <a:pt x="163" y="568"/>
                    <a:pt x="163" y="568"/>
                    <a:pt x="163" y="568"/>
                  </a:cubicBezTo>
                  <a:cubicBezTo>
                    <a:pt x="245" y="568"/>
                    <a:pt x="245" y="568"/>
                    <a:pt x="245" y="568"/>
                  </a:cubicBezTo>
                  <a:cubicBezTo>
                    <a:pt x="245" y="568"/>
                    <a:pt x="245" y="568"/>
                    <a:pt x="245" y="568"/>
                  </a:cubicBezTo>
                  <a:cubicBezTo>
                    <a:pt x="281" y="565"/>
                    <a:pt x="290" y="555"/>
                    <a:pt x="284" y="542"/>
                  </a:cubicBezTo>
                  <a:cubicBezTo>
                    <a:pt x="272" y="514"/>
                    <a:pt x="249" y="511"/>
                    <a:pt x="255" y="472"/>
                  </a:cubicBezTo>
                  <a:cubicBezTo>
                    <a:pt x="265" y="406"/>
                    <a:pt x="371" y="406"/>
                    <a:pt x="381" y="472"/>
                  </a:cubicBezTo>
                  <a:cubicBezTo>
                    <a:pt x="387" y="511"/>
                    <a:pt x="365" y="514"/>
                    <a:pt x="352" y="542"/>
                  </a:cubicBezTo>
                  <a:cubicBezTo>
                    <a:pt x="346" y="556"/>
                    <a:pt x="357" y="568"/>
                    <a:pt x="406" y="568"/>
                  </a:cubicBezTo>
                  <a:cubicBezTo>
                    <a:pt x="672" y="568"/>
                    <a:pt x="672" y="568"/>
                    <a:pt x="672" y="568"/>
                  </a:cubicBezTo>
                  <a:cubicBezTo>
                    <a:pt x="685" y="529"/>
                    <a:pt x="705" y="505"/>
                    <a:pt x="730" y="477"/>
                  </a:cubicBezTo>
                  <a:cubicBezTo>
                    <a:pt x="751" y="453"/>
                    <a:pt x="775" y="425"/>
                    <a:pt x="797" y="385"/>
                  </a:cubicBezTo>
                  <a:cubicBezTo>
                    <a:pt x="851" y="285"/>
                    <a:pt x="905" y="173"/>
                    <a:pt x="924" y="0"/>
                  </a:cubicBezTo>
                  <a:lnTo>
                    <a:pt x="8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74CA52D-5041-470C-BCA0-2B1DB61B4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741" y="4096941"/>
              <a:ext cx="1466850" cy="1972865"/>
            </a:xfrm>
            <a:custGeom>
              <a:avLst/>
              <a:gdLst>
                <a:gd name="T0" fmla="*/ 567 w 664"/>
                <a:gd name="T1" fmla="*/ 382 h 894"/>
                <a:gd name="T2" fmla="*/ 637 w 664"/>
                <a:gd name="T3" fmla="*/ 411 h 894"/>
                <a:gd name="T4" fmla="*/ 664 w 664"/>
                <a:gd name="T5" fmla="*/ 357 h 894"/>
                <a:gd name="T6" fmla="*/ 664 w 664"/>
                <a:gd name="T7" fmla="*/ 163 h 894"/>
                <a:gd name="T8" fmla="*/ 447 w 664"/>
                <a:gd name="T9" fmla="*/ 163 h 894"/>
                <a:gd name="T10" fmla="*/ 393 w 664"/>
                <a:gd name="T11" fmla="*/ 136 h 894"/>
                <a:gd name="T12" fmla="*/ 422 w 664"/>
                <a:gd name="T13" fmla="*/ 67 h 894"/>
                <a:gd name="T14" fmla="*/ 296 w 664"/>
                <a:gd name="T15" fmla="*/ 67 h 894"/>
                <a:gd name="T16" fmla="*/ 325 w 664"/>
                <a:gd name="T17" fmla="*/ 136 h 894"/>
                <a:gd name="T18" fmla="*/ 286 w 664"/>
                <a:gd name="T19" fmla="*/ 163 h 894"/>
                <a:gd name="T20" fmla="*/ 286 w 664"/>
                <a:gd name="T21" fmla="*/ 163 h 894"/>
                <a:gd name="T22" fmla="*/ 111 w 664"/>
                <a:gd name="T23" fmla="*/ 163 h 894"/>
                <a:gd name="T24" fmla="*/ 130 w 664"/>
                <a:gd name="T25" fmla="*/ 225 h 894"/>
                <a:gd name="T26" fmla="*/ 135 w 664"/>
                <a:gd name="T27" fmla="*/ 285 h 894"/>
                <a:gd name="T28" fmla="*/ 29 w 664"/>
                <a:gd name="T29" fmla="*/ 465 h 894"/>
                <a:gd name="T30" fmla="*/ 14 w 664"/>
                <a:gd name="T31" fmla="*/ 558 h 894"/>
                <a:gd name="T32" fmla="*/ 65 w 664"/>
                <a:gd name="T33" fmla="*/ 598 h 894"/>
                <a:gd name="T34" fmla="*/ 132 w 664"/>
                <a:gd name="T35" fmla="*/ 632 h 894"/>
                <a:gd name="T36" fmla="*/ 123 w 664"/>
                <a:gd name="T37" fmla="*/ 658 h 894"/>
                <a:gd name="T38" fmla="*/ 125 w 664"/>
                <a:gd name="T39" fmla="*/ 731 h 894"/>
                <a:gd name="T40" fmla="*/ 272 w 664"/>
                <a:gd name="T41" fmla="*/ 731 h 894"/>
                <a:gd name="T42" fmla="*/ 327 w 664"/>
                <a:gd name="T43" fmla="*/ 758 h 894"/>
                <a:gd name="T44" fmla="*/ 298 w 664"/>
                <a:gd name="T45" fmla="*/ 828 h 894"/>
                <a:gd name="T46" fmla="*/ 424 w 664"/>
                <a:gd name="T47" fmla="*/ 828 h 894"/>
                <a:gd name="T48" fmla="*/ 395 w 664"/>
                <a:gd name="T49" fmla="*/ 758 h 894"/>
                <a:gd name="T50" fmla="*/ 433 w 664"/>
                <a:gd name="T51" fmla="*/ 732 h 894"/>
                <a:gd name="T52" fmla="*/ 433 w 664"/>
                <a:gd name="T53" fmla="*/ 731 h 894"/>
                <a:gd name="T54" fmla="*/ 664 w 664"/>
                <a:gd name="T55" fmla="*/ 731 h 894"/>
                <a:gd name="T56" fmla="*/ 664 w 664"/>
                <a:gd name="T57" fmla="*/ 518 h 894"/>
                <a:gd name="T58" fmla="*/ 663 w 664"/>
                <a:gd name="T59" fmla="*/ 518 h 894"/>
                <a:gd name="T60" fmla="*/ 637 w 664"/>
                <a:gd name="T61" fmla="*/ 480 h 894"/>
                <a:gd name="T62" fmla="*/ 567 w 664"/>
                <a:gd name="T63" fmla="*/ 508 h 894"/>
                <a:gd name="T64" fmla="*/ 567 w 664"/>
                <a:gd name="T65" fmla="*/ 382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4" h="894">
                  <a:moveTo>
                    <a:pt x="567" y="382"/>
                  </a:moveTo>
                  <a:cubicBezTo>
                    <a:pt x="606" y="376"/>
                    <a:pt x="610" y="399"/>
                    <a:pt x="637" y="411"/>
                  </a:cubicBezTo>
                  <a:cubicBezTo>
                    <a:pt x="652" y="418"/>
                    <a:pt x="664" y="406"/>
                    <a:pt x="664" y="357"/>
                  </a:cubicBezTo>
                  <a:cubicBezTo>
                    <a:pt x="664" y="163"/>
                    <a:pt x="664" y="163"/>
                    <a:pt x="664" y="163"/>
                  </a:cubicBezTo>
                  <a:cubicBezTo>
                    <a:pt x="447" y="163"/>
                    <a:pt x="447" y="163"/>
                    <a:pt x="447" y="163"/>
                  </a:cubicBezTo>
                  <a:cubicBezTo>
                    <a:pt x="398" y="163"/>
                    <a:pt x="387" y="151"/>
                    <a:pt x="393" y="136"/>
                  </a:cubicBezTo>
                  <a:cubicBezTo>
                    <a:pt x="406" y="109"/>
                    <a:pt x="428" y="105"/>
                    <a:pt x="422" y="67"/>
                  </a:cubicBezTo>
                  <a:cubicBezTo>
                    <a:pt x="412" y="0"/>
                    <a:pt x="306" y="0"/>
                    <a:pt x="296" y="67"/>
                  </a:cubicBezTo>
                  <a:cubicBezTo>
                    <a:pt x="290" y="105"/>
                    <a:pt x="313" y="109"/>
                    <a:pt x="325" y="136"/>
                  </a:cubicBezTo>
                  <a:cubicBezTo>
                    <a:pt x="331" y="149"/>
                    <a:pt x="322" y="160"/>
                    <a:pt x="286" y="163"/>
                  </a:cubicBezTo>
                  <a:cubicBezTo>
                    <a:pt x="286" y="163"/>
                    <a:pt x="286" y="163"/>
                    <a:pt x="286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1" y="192"/>
                    <a:pt x="116" y="212"/>
                    <a:pt x="130" y="225"/>
                  </a:cubicBezTo>
                  <a:cubicBezTo>
                    <a:pt x="150" y="245"/>
                    <a:pt x="151" y="263"/>
                    <a:pt x="135" y="285"/>
                  </a:cubicBezTo>
                  <a:cubicBezTo>
                    <a:pt x="98" y="338"/>
                    <a:pt x="43" y="437"/>
                    <a:pt x="29" y="465"/>
                  </a:cubicBezTo>
                  <a:cubicBezTo>
                    <a:pt x="19" y="486"/>
                    <a:pt x="0" y="524"/>
                    <a:pt x="14" y="558"/>
                  </a:cubicBezTo>
                  <a:cubicBezTo>
                    <a:pt x="20" y="571"/>
                    <a:pt x="34" y="589"/>
                    <a:pt x="65" y="598"/>
                  </a:cubicBezTo>
                  <a:cubicBezTo>
                    <a:pt x="132" y="619"/>
                    <a:pt x="132" y="631"/>
                    <a:pt x="132" y="632"/>
                  </a:cubicBezTo>
                  <a:cubicBezTo>
                    <a:pt x="130" y="642"/>
                    <a:pt x="126" y="650"/>
                    <a:pt x="123" y="658"/>
                  </a:cubicBezTo>
                  <a:cubicBezTo>
                    <a:pt x="115" y="677"/>
                    <a:pt x="105" y="704"/>
                    <a:pt x="125" y="731"/>
                  </a:cubicBezTo>
                  <a:cubicBezTo>
                    <a:pt x="272" y="731"/>
                    <a:pt x="272" y="731"/>
                    <a:pt x="272" y="731"/>
                  </a:cubicBezTo>
                  <a:cubicBezTo>
                    <a:pt x="322" y="731"/>
                    <a:pt x="333" y="743"/>
                    <a:pt x="327" y="758"/>
                  </a:cubicBezTo>
                  <a:cubicBezTo>
                    <a:pt x="314" y="785"/>
                    <a:pt x="292" y="789"/>
                    <a:pt x="298" y="828"/>
                  </a:cubicBezTo>
                  <a:cubicBezTo>
                    <a:pt x="308" y="894"/>
                    <a:pt x="413" y="894"/>
                    <a:pt x="424" y="828"/>
                  </a:cubicBezTo>
                  <a:cubicBezTo>
                    <a:pt x="430" y="789"/>
                    <a:pt x="407" y="785"/>
                    <a:pt x="395" y="758"/>
                  </a:cubicBezTo>
                  <a:cubicBezTo>
                    <a:pt x="389" y="745"/>
                    <a:pt x="398" y="734"/>
                    <a:pt x="433" y="732"/>
                  </a:cubicBezTo>
                  <a:cubicBezTo>
                    <a:pt x="433" y="731"/>
                    <a:pt x="433" y="731"/>
                    <a:pt x="433" y="731"/>
                  </a:cubicBezTo>
                  <a:cubicBezTo>
                    <a:pt x="664" y="731"/>
                    <a:pt x="664" y="731"/>
                    <a:pt x="664" y="731"/>
                  </a:cubicBezTo>
                  <a:cubicBezTo>
                    <a:pt x="664" y="518"/>
                    <a:pt x="664" y="518"/>
                    <a:pt x="664" y="518"/>
                  </a:cubicBezTo>
                  <a:cubicBezTo>
                    <a:pt x="663" y="518"/>
                    <a:pt x="663" y="518"/>
                    <a:pt x="663" y="518"/>
                  </a:cubicBezTo>
                  <a:cubicBezTo>
                    <a:pt x="661" y="482"/>
                    <a:pt x="650" y="474"/>
                    <a:pt x="637" y="480"/>
                  </a:cubicBezTo>
                  <a:cubicBezTo>
                    <a:pt x="610" y="492"/>
                    <a:pt x="606" y="514"/>
                    <a:pt x="567" y="508"/>
                  </a:cubicBezTo>
                  <a:cubicBezTo>
                    <a:pt x="501" y="498"/>
                    <a:pt x="501" y="393"/>
                    <a:pt x="567" y="3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D58F3-94EC-4A75-AE70-50B7E63F3AE4}"/>
              </a:ext>
            </a:extLst>
          </p:cNvPr>
          <p:cNvCxnSpPr/>
          <p:nvPr/>
        </p:nvCxnSpPr>
        <p:spPr>
          <a:xfrm flipH="1" flipV="1">
            <a:off x="4312645" y="2168219"/>
            <a:ext cx="1107282" cy="716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465DC7-984C-4CB0-8A09-D152A85CC280}"/>
              </a:ext>
            </a:extLst>
          </p:cNvPr>
          <p:cNvCxnSpPr/>
          <p:nvPr/>
        </p:nvCxnSpPr>
        <p:spPr>
          <a:xfrm flipH="1">
            <a:off x="3881639" y="2168219"/>
            <a:ext cx="4310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73ECE6-52DA-4A17-BA42-06868D724E22}"/>
              </a:ext>
            </a:extLst>
          </p:cNvPr>
          <p:cNvCxnSpPr/>
          <p:nvPr/>
        </p:nvCxnSpPr>
        <p:spPr>
          <a:xfrm>
            <a:off x="7293562" y="3764064"/>
            <a:ext cx="103882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F97E0C-AB4A-4AC5-A620-9EA3352C8492}"/>
              </a:ext>
            </a:extLst>
          </p:cNvPr>
          <p:cNvCxnSpPr/>
          <p:nvPr/>
        </p:nvCxnSpPr>
        <p:spPr>
          <a:xfrm flipH="1">
            <a:off x="3881639" y="4239312"/>
            <a:ext cx="84510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3A0645-EFA1-46B0-8736-D55AAA7244FE}"/>
              </a:ext>
            </a:extLst>
          </p:cNvPr>
          <p:cNvCxnSpPr>
            <a:cxnSpLocks/>
          </p:cNvCxnSpPr>
          <p:nvPr/>
        </p:nvCxnSpPr>
        <p:spPr>
          <a:xfrm>
            <a:off x="6822171" y="5020625"/>
            <a:ext cx="1178829" cy="12651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52F53DD-1584-4CE7-8539-C356C689A83D}"/>
              </a:ext>
            </a:extLst>
          </p:cNvPr>
          <p:cNvSpPr/>
          <p:nvPr/>
        </p:nvSpPr>
        <p:spPr>
          <a:xfrm>
            <a:off x="476658" y="4972727"/>
            <a:ext cx="361228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300" dirty="0">
                <a:solidFill>
                  <a:schemeClr val="tx2">
                    <a:lumMod val="50000"/>
                  </a:schemeClr>
                </a:solidFill>
              </a:rPr>
              <a:t>Paziņojumi par ziņojuma iesniegšanu, noraidīšanu, FID vēstuli utt. </a:t>
            </a:r>
            <a:endParaRPr lang="en-US" sz="13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CC5256-BCBB-4803-ABD7-EE9EB59D757C}"/>
              </a:ext>
            </a:extLst>
          </p:cNvPr>
          <p:cNvSpPr txBox="1"/>
          <p:nvPr/>
        </p:nvSpPr>
        <p:spPr>
          <a:xfrm>
            <a:off x="-59262" y="4008829"/>
            <a:ext cx="39858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000" dirty="0">
                <a:solidFill>
                  <a:schemeClr val="tx2">
                    <a:lumMod val="50000"/>
                  </a:schemeClr>
                </a:solidFill>
              </a:rPr>
              <a:t>goAML paziņojumi tiek izsūtīti </a:t>
            </a:r>
            <a:r>
              <a:rPr lang="lv-LV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uz iestādes e-pastu </a:t>
            </a:r>
            <a:r>
              <a:rPr lang="lv-LV" sz="1600" dirty="0">
                <a:solidFill>
                  <a:schemeClr val="tx2">
                    <a:lumMod val="50000"/>
                  </a:schemeClr>
                </a:solidFill>
              </a:rPr>
              <a:t>(reģistrēšanās laikā norādīto)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04C5EA-4778-47F2-9B2C-EDC30FF57718}"/>
              </a:ext>
            </a:extLst>
          </p:cNvPr>
          <p:cNvSpPr/>
          <p:nvPr/>
        </p:nvSpPr>
        <p:spPr>
          <a:xfrm>
            <a:off x="8322671" y="3856249"/>
            <a:ext cx="28407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lv-LV" sz="1300" dirty="0">
                <a:solidFill>
                  <a:schemeClr val="tx2">
                    <a:lumMod val="50000"/>
                  </a:schemeClr>
                </a:solidFill>
              </a:rPr>
              <a:t>Administratora prombūtne</a:t>
            </a:r>
          </a:p>
          <a:p>
            <a:pPr marL="171450" indent="-171450">
              <a:buFontTx/>
              <a:buChar char="-"/>
            </a:pPr>
            <a:r>
              <a:rPr lang="lv-LV" sz="1300" dirty="0">
                <a:solidFill>
                  <a:schemeClr val="tx2">
                    <a:lumMod val="50000"/>
                  </a:schemeClr>
                </a:solidFill>
              </a:rPr>
              <a:t>Papildu administrators</a:t>
            </a:r>
            <a:endParaRPr lang="en-US" sz="13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EE8318-4787-476F-8D38-660347D5EAB5}"/>
              </a:ext>
            </a:extLst>
          </p:cNvPr>
          <p:cNvSpPr txBox="1"/>
          <p:nvPr/>
        </p:nvSpPr>
        <p:spPr>
          <a:xfrm>
            <a:off x="8332383" y="3179437"/>
            <a:ext cx="2990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solidFill>
                  <a:schemeClr val="tx2">
                    <a:lumMod val="50000"/>
                  </a:schemeClr>
                </a:solidFill>
              </a:rPr>
              <a:t>Nodrošina savu aizstājamību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D04D39-DD45-41DC-8F6E-3C11901F050C}"/>
              </a:ext>
            </a:extLst>
          </p:cNvPr>
          <p:cNvSpPr/>
          <p:nvPr/>
        </p:nvSpPr>
        <p:spPr>
          <a:xfrm>
            <a:off x="7974321" y="5020625"/>
            <a:ext cx="38221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0" i="0" dirty="0">
                <a:solidFill>
                  <a:schemeClr val="tx2">
                    <a:lumMod val="50000"/>
                  </a:schemeClr>
                </a:solidFill>
                <a:effectLst/>
              </a:rPr>
              <a:t>- </a:t>
            </a:r>
            <a:r>
              <a:rPr lang="lv-LV" sz="1300" b="0" i="0" dirty="0">
                <a:solidFill>
                  <a:schemeClr val="tx2">
                    <a:lumMod val="50000"/>
                  </a:schemeClr>
                </a:solidFill>
                <a:effectLst/>
              </a:rPr>
              <a:t>Sniedz informāciju par</a:t>
            </a:r>
            <a:r>
              <a:rPr lang="lv-LV" sz="1300" b="1" i="0" dirty="0">
                <a:solidFill>
                  <a:schemeClr val="tx2">
                    <a:lumMod val="50000"/>
                  </a:schemeClr>
                </a:solidFill>
                <a:effectLst/>
              </a:rPr>
              <a:t> KP kodu </a:t>
            </a:r>
            <a:r>
              <a:rPr lang="lv-LV" sz="1300" b="0" i="0" dirty="0">
                <a:solidFill>
                  <a:schemeClr val="tx2">
                    <a:lumMod val="50000"/>
                  </a:schemeClr>
                </a:solidFill>
                <a:effectLst/>
              </a:rPr>
              <a:t>(lai darbinieks, piesakot kontu, var uz to atsaukties)</a:t>
            </a:r>
            <a:endParaRPr lang="en-US" sz="13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4BE593-FED7-44F2-84CC-4FA245D7EBF4}"/>
              </a:ext>
            </a:extLst>
          </p:cNvPr>
          <p:cNvSpPr txBox="1"/>
          <p:nvPr/>
        </p:nvSpPr>
        <p:spPr>
          <a:xfrm>
            <a:off x="8027945" y="4387804"/>
            <a:ext cx="400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solidFill>
                  <a:schemeClr val="tx2">
                    <a:lumMod val="50000"/>
                  </a:schemeClr>
                </a:solidFill>
              </a:rPr>
              <a:t>Apstiprina/ bloķē citus pārstāvjus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2AFDF8-D16A-4652-89F6-12E94D6AAB4D}"/>
              </a:ext>
            </a:extLst>
          </p:cNvPr>
          <p:cNvSpPr/>
          <p:nvPr/>
        </p:nvSpPr>
        <p:spPr>
          <a:xfrm>
            <a:off x="1212120" y="2685843"/>
            <a:ext cx="254748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300" b="0" i="0" dirty="0">
                <a:solidFill>
                  <a:schemeClr val="tx2">
                    <a:lumMod val="50000"/>
                  </a:schemeClr>
                </a:solidFill>
                <a:effectLst/>
              </a:rPr>
              <a:t>Pievieno dokumentu, kas pilnvaro pārstāvēt Likuma subjektu</a:t>
            </a:r>
            <a:endParaRPr lang="en-US" sz="1300" b="0" i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CA6887-5FC9-4DB3-BA42-AC57CF8DFB64}"/>
              </a:ext>
            </a:extLst>
          </p:cNvPr>
          <p:cNvSpPr txBox="1"/>
          <p:nvPr/>
        </p:nvSpPr>
        <p:spPr>
          <a:xfrm>
            <a:off x="691621" y="1915990"/>
            <a:ext cx="3207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000" dirty="0">
                <a:solidFill>
                  <a:schemeClr val="tx2">
                    <a:lumMod val="50000"/>
                  </a:schemeClr>
                </a:solidFill>
              </a:rPr>
              <a:t>Piesaka kontu Likuma subjektam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B6374FA-BB13-448B-BA3D-8BF4E4E99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902" y="3981662"/>
            <a:ext cx="304800" cy="304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E3985E2-DC66-456C-82FE-6A0B31E83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76" y="4091728"/>
            <a:ext cx="304800" cy="3048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A48F49E-978C-434B-89B6-47D6DDEFA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14" y="2852980"/>
            <a:ext cx="358379" cy="35837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AE8FDD7-13A4-43EF-8ED6-C05B11C5A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73" y="2700849"/>
            <a:ext cx="304800" cy="3048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DAC2B1-1CDA-461D-83D2-8A1D116710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7265"/>
            <a:ext cx="304800" cy="304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D5E07F6-D60C-22A9-0990-81F83DE0E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2124" y="5667113"/>
            <a:ext cx="2101315" cy="94006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77737F1-5C66-0B49-1C9E-66BF71081A61}"/>
              </a:ext>
            </a:extLst>
          </p:cNvPr>
          <p:cNvCxnSpPr/>
          <p:nvPr/>
        </p:nvCxnSpPr>
        <p:spPr>
          <a:xfrm flipH="1">
            <a:off x="9276347" y="5889458"/>
            <a:ext cx="1509964" cy="619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44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7C499D-0ACA-4640-BAD3-007318DB9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1621" y="1042787"/>
            <a:ext cx="5404379" cy="312863"/>
          </a:xfrm>
        </p:spPr>
        <p:txBody>
          <a:bodyPr/>
          <a:lstStyle/>
          <a:p>
            <a:r>
              <a:rPr lang="lv-LV" dirty="0"/>
              <a:t>Reģistrēšanās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76164A-24D4-45AC-BF78-3FBCF13A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21" y="645919"/>
            <a:ext cx="5404379" cy="384817"/>
          </a:xfrm>
        </p:spPr>
        <p:txBody>
          <a:bodyPr/>
          <a:lstStyle/>
          <a:p>
            <a:r>
              <a:rPr lang="lv-LV" dirty="0"/>
              <a:t>goAML darbības uzsākšana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D79F7-2827-4DC6-91EE-1F2052882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8</a:t>
            </a:fld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73F17-37E3-453C-AB23-911B82BFD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12" y="1789142"/>
            <a:ext cx="8993491" cy="376710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6F26F3-4E26-CD29-A7AC-6BCB000E33C0}"/>
              </a:ext>
            </a:extLst>
          </p:cNvPr>
          <p:cNvSpPr txBox="1"/>
          <p:nvPr/>
        </p:nvSpPr>
        <p:spPr>
          <a:xfrm>
            <a:off x="551312" y="5689015"/>
            <a:ext cx="8402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NB! Arī tad, ja Likuma subjekts nav juridiska persona, kontu reģistrē kā Likuma subjekts.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05242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6F70A0-C826-DB72-3E37-D30A0422B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dirty="0"/>
              <a:t>Paraugs par Likuma subjekta sadaļu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14E5A9-59CF-893E-DDE7-F3A41833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goAML konta pieteikšana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A2DC8-1D4C-C619-F275-B2B7F4450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175D73-3169-4018-A095-86E36444AC1A}" type="slidenum">
              <a:rPr lang="lv-LV" smtClean="0"/>
              <a:pPr/>
              <a:t>9</a:t>
            </a:fld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3F7803-9B8F-FAE3-ADB7-3321DA7B4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485159"/>
            <a:ext cx="10386335" cy="333375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35AA48-FC79-6627-FBC9-111A079AF4F8}"/>
              </a:ext>
            </a:extLst>
          </p:cNvPr>
          <p:cNvSpPr txBox="1"/>
          <p:nvPr/>
        </p:nvSpPr>
        <p:spPr>
          <a:xfrm>
            <a:off x="600364" y="5818909"/>
            <a:ext cx="1056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! Kamēr nav aizpildīti obligātie lauki, nav iespējams iesniegt pieteikumu (jāvadās pēc krāsām kreisajā pusē)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15331678"/>
      </p:ext>
    </p:extLst>
  </p:cSld>
  <p:clrMapOvr>
    <a:masterClrMapping/>
  </p:clrMapOvr>
</p:sld>
</file>

<file path=ppt/theme/theme1.xml><?xml version="1.0" encoding="utf-8"?>
<a:theme xmlns:a="http://schemas.openxmlformats.org/drawingml/2006/main" name="FID THEME">
  <a:themeElements>
    <a:clrScheme name="FID">
      <a:dk1>
        <a:sysClr val="windowText" lastClr="000000"/>
      </a:dk1>
      <a:lt1>
        <a:sysClr val="window" lastClr="FFFFFF"/>
      </a:lt1>
      <a:dk2>
        <a:srgbClr val="00534C"/>
      </a:dk2>
      <a:lt2>
        <a:srgbClr val="F2F2F2"/>
      </a:lt2>
      <a:accent1>
        <a:srgbClr val="00534C"/>
      </a:accent1>
      <a:accent2>
        <a:srgbClr val="4D8782"/>
      </a:accent2>
      <a:accent3>
        <a:srgbClr val="80A9A6"/>
      </a:accent3>
      <a:accent4>
        <a:srgbClr val="F2A900"/>
      </a:accent4>
      <a:accent5>
        <a:srgbClr val="E29F4D"/>
      </a:accent5>
      <a:accent6>
        <a:srgbClr val="F9D480"/>
      </a:accent6>
      <a:hlink>
        <a:srgbClr val="0563C1"/>
      </a:hlink>
      <a:folHlink>
        <a:srgbClr val="954F72"/>
      </a:folHlink>
    </a:clrScheme>
    <a:fontScheme name="Fi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02CF11B-AFEF-4DC2-9F30-8C8334463080}" vid="{76346C13-16E0-4C3B-987F-73BA32AF06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FID-Sagatave-PPT</Template>
  <TotalTime>7612</TotalTime>
  <Words>1518</Words>
  <Application>Microsoft Office PowerPoint</Application>
  <PresentationFormat>Widescreen</PresentationFormat>
  <Paragraphs>318</Paragraphs>
  <Slides>48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Bebas Neue</vt:lpstr>
      <vt:lpstr>Calibri</vt:lpstr>
      <vt:lpstr>Raleway</vt:lpstr>
      <vt:lpstr>Verdana</vt:lpstr>
      <vt:lpstr>FID THEME</vt:lpstr>
      <vt:lpstr>PowerPoint Presentation</vt:lpstr>
      <vt:lpstr>PowerPoint Presentation</vt:lpstr>
      <vt:lpstr>PowerPoint Presentation</vt:lpstr>
      <vt:lpstr>goAML</vt:lpstr>
      <vt:lpstr>Konta iegūšana goAML</vt:lpstr>
      <vt:lpstr>Darbības uzsākšana goAML  </vt:lpstr>
      <vt:lpstr>goAML darbības uzsākšana</vt:lpstr>
      <vt:lpstr>goAML darbības uzsākšana</vt:lpstr>
      <vt:lpstr>goAML konta pieteikšana</vt:lpstr>
      <vt:lpstr>goAML konta pieteikšana</vt:lpstr>
      <vt:lpstr>goAML konta pieteikšana</vt:lpstr>
      <vt:lpstr>PowerPoint Presentation</vt:lpstr>
      <vt:lpstr>goAML atbalsts</vt:lpstr>
      <vt:lpstr>goAML atbalsts</vt:lpstr>
      <vt:lpstr>goAML</vt:lpstr>
      <vt:lpstr>PowerPoint Presentation</vt:lpstr>
      <vt:lpstr>goAML un training.fid.gov.lv</vt:lpstr>
      <vt:lpstr>goAML un training.fid.gov.lv</vt:lpstr>
      <vt:lpstr>goAML un Training.fid.gov.lv</vt:lpstr>
      <vt:lpstr>PowerPoint Presentation</vt:lpstr>
      <vt:lpstr>Ziņojumu* veidi goAML</vt:lpstr>
      <vt:lpstr>goAML</vt:lpstr>
      <vt:lpstr>PowerPoint Presentation</vt:lpstr>
      <vt:lpstr>Pazīmes goAML</vt:lpstr>
      <vt:lpstr>goAML</vt:lpstr>
      <vt:lpstr>goAML</vt:lpstr>
      <vt:lpstr>PowerPoint Presentation</vt:lpstr>
      <vt:lpstr>goAML</vt:lpstr>
      <vt:lpstr>SAR ziņojuma iesniegšana</vt:lpstr>
      <vt:lpstr>SAR ziņojuma iesniegšana</vt:lpstr>
      <vt:lpstr>SAR ziņojuma iesniegšana</vt:lpstr>
      <vt:lpstr>SAR ziņojuma iesniegšana</vt:lpstr>
      <vt:lpstr>SAR ziņojuma iesniegšana</vt:lpstr>
      <vt:lpstr>SAR ziņojuma iesniegšana</vt:lpstr>
      <vt:lpstr>SAR ziņojuma iesniegšana</vt:lpstr>
      <vt:lpstr>SAR ziņojuma iesniegšana</vt:lpstr>
      <vt:lpstr>SAR ziņojuma iesniegšana</vt:lpstr>
      <vt:lpstr>goAML</vt:lpstr>
      <vt:lpstr>goAML</vt:lpstr>
      <vt:lpstr>PowerPoint Presentation</vt:lpstr>
      <vt:lpstr>goAML</vt:lpstr>
      <vt:lpstr>goAML </vt:lpstr>
      <vt:lpstr>goAML</vt:lpstr>
      <vt:lpstr>goAML</vt:lpstr>
      <vt:lpstr>PowerPoint Presentation</vt:lpstr>
      <vt:lpstr>goAML</vt:lpstr>
      <vt:lpstr>goAML</vt:lpstr>
      <vt:lpstr>goAML lietošana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Ligita Pula</dc:creator>
  <cp:lastModifiedBy>Ligita Pula FIU Latvia</cp:lastModifiedBy>
  <cp:revision>162</cp:revision>
  <dcterms:created xsi:type="dcterms:W3CDTF">2021-01-13T13:56:46Z</dcterms:created>
  <dcterms:modified xsi:type="dcterms:W3CDTF">2022-12-19T14:49:58Z</dcterms:modified>
</cp:coreProperties>
</file>