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167" r:id="rId2"/>
    <p:sldId id="2182" r:id="rId3"/>
    <p:sldId id="2205" r:id="rId4"/>
    <p:sldId id="2206" r:id="rId5"/>
    <p:sldId id="2207" r:id="rId6"/>
    <p:sldId id="2208" r:id="rId7"/>
    <p:sldId id="2209" r:id="rId8"/>
    <p:sldId id="2210" r:id="rId9"/>
    <p:sldId id="2211" r:id="rId10"/>
    <p:sldId id="2212" r:id="rId11"/>
    <p:sldId id="2213" r:id="rId12"/>
    <p:sldId id="2214" r:id="rId13"/>
    <p:sldId id="2225" r:id="rId14"/>
    <p:sldId id="2226" r:id="rId15"/>
    <p:sldId id="2215" r:id="rId16"/>
    <p:sldId id="2216" r:id="rId17"/>
    <p:sldId id="2217" r:id="rId18"/>
    <p:sldId id="2218" r:id="rId19"/>
    <p:sldId id="2219" r:id="rId20"/>
    <p:sldId id="2183" r:id="rId21"/>
    <p:sldId id="2187" r:id="rId22"/>
    <p:sldId id="2150" r:id="rId23"/>
    <p:sldId id="2184" r:id="rId24"/>
    <p:sldId id="2157" r:id="rId25"/>
    <p:sldId id="2158" r:id="rId26"/>
    <p:sldId id="2203" r:id="rId27"/>
    <p:sldId id="2188" r:id="rId28"/>
    <p:sldId id="2160" r:id="rId29"/>
    <p:sldId id="2163" r:id="rId30"/>
    <p:sldId id="2165" r:id="rId31"/>
    <p:sldId id="2194" r:id="rId32"/>
    <p:sldId id="2191" r:id="rId33"/>
    <p:sldId id="2162" r:id="rId34"/>
    <p:sldId id="2200" r:id="rId35"/>
    <p:sldId id="2192" r:id="rId36"/>
    <p:sldId id="2190" r:id="rId37"/>
    <p:sldId id="2189" r:id="rId38"/>
    <p:sldId id="2195" r:id="rId39"/>
    <p:sldId id="2193" r:id="rId40"/>
    <p:sldId id="2164" r:id="rId41"/>
    <p:sldId id="2222" r:id="rId42"/>
    <p:sldId id="2224" r:id="rId43"/>
    <p:sldId id="2185" r:id="rId44"/>
    <p:sldId id="327" r:id="rId45"/>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D5D9536-FF71-4488-B40D-A2883E761B46}">
          <p14:sldIdLst>
            <p14:sldId id="2167"/>
            <p14:sldId id="2182"/>
            <p14:sldId id="2205"/>
            <p14:sldId id="2206"/>
            <p14:sldId id="2207"/>
            <p14:sldId id="2208"/>
            <p14:sldId id="2209"/>
            <p14:sldId id="2210"/>
            <p14:sldId id="2211"/>
            <p14:sldId id="2212"/>
            <p14:sldId id="2213"/>
            <p14:sldId id="2214"/>
            <p14:sldId id="2225"/>
            <p14:sldId id="2226"/>
            <p14:sldId id="2215"/>
            <p14:sldId id="2216"/>
            <p14:sldId id="2217"/>
            <p14:sldId id="2218"/>
            <p14:sldId id="2219"/>
            <p14:sldId id="2183"/>
            <p14:sldId id="2187"/>
            <p14:sldId id="2150"/>
            <p14:sldId id="2184"/>
            <p14:sldId id="2157"/>
            <p14:sldId id="2158"/>
            <p14:sldId id="2203"/>
            <p14:sldId id="2188"/>
            <p14:sldId id="2160"/>
            <p14:sldId id="2163"/>
            <p14:sldId id="2165"/>
            <p14:sldId id="2194"/>
            <p14:sldId id="2191"/>
          </p14:sldIdLst>
        </p14:section>
        <p14:section name="Untitled Section" id="{C6C40D6D-915E-4D65-B85B-4AEF48B335D4}">
          <p14:sldIdLst>
            <p14:sldId id="2162"/>
            <p14:sldId id="2200"/>
            <p14:sldId id="2192"/>
            <p14:sldId id="2190"/>
            <p14:sldId id="2189"/>
            <p14:sldId id="2195"/>
            <p14:sldId id="2193"/>
            <p14:sldId id="2164"/>
            <p14:sldId id="2222"/>
            <p14:sldId id="2224"/>
            <p14:sldId id="2185"/>
            <p14:sldId id="32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ra Neilande" initials="AN" lastIdx="4" clrIdx="0">
    <p:extLst>
      <p:ext uri="{19B8F6BF-5375-455C-9EA6-DF929625EA0E}">
        <p15:presenceInfo xmlns:p15="http://schemas.microsoft.com/office/powerpoint/2012/main" userId="Antra Neilande" providerId="None"/>
      </p:ext>
    </p:extLst>
  </p:cmAuthor>
  <p:cmAuthor id="2" name="Daira Baškevica" initials="DB" lastIdx="3" clrIdx="1">
    <p:extLst>
      <p:ext uri="{19B8F6BF-5375-455C-9EA6-DF929625EA0E}">
        <p15:presenceInfo xmlns:p15="http://schemas.microsoft.com/office/powerpoint/2012/main" userId="S-1-5-21-2498500746-1403542145-1811301931-4695" providerId="AD"/>
      </p:ext>
    </p:extLst>
  </p:cmAuthor>
  <p:cmAuthor id="3" name="Kristīne Ābola" initials="KĀ" lastIdx="3" clrIdx="2">
    <p:extLst>
      <p:ext uri="{19B8F6BF-5375-455C-9EA6-DF929625EA0E}">
        <p15:presenceInfo xmlns:p15="http://schemas.microsoft.com/office/powerpoint/2012/main" userId="S-1-5-21-2498500746-1403542145-1811301931-4691" providerId="AD"/>
      </p:ext>
    </p:extLst>
  </p:cmAuthor>
  <p:cmAuthor id="4" name="Līga Īvāne" initials="LĪ" lastIdx="3" clrIdx="3">
    <p:extLst>
      <p:ext uri="{19B8F6BF-5375-455C-9EA6-DF929625EA0E}">
        <p15:presenceInfo xmlns:p15="http://schemas.microsoft.com/office/powerpoint/2012/main" userId="S-1-5-21-2498500746-1403542145-1811301931-24529" providerId="AD"/>
      </p:ext>
    </p:extLst>
  </p:cmAuthor>
  <p:cmAuthor id="5" name="Natālija Konopecka" initials="NK" lastIdx="2" clrIdx="4">
    <p:extLst>
      <p:ext uri="{19B8F6BF-5375-455C-9EA6-DF929625EA0E}">
        <p15:presenceInfo xmlns:p15="http://schemas.microsoft.com/office/powerpoint/2012/main" userId="S-1-5-21-2498500746-1403542145-1811301931-17059" providerId="AD"/>
      </p:ext>
    </p:extLst>
  </p:cmAuthor>
  <p:cmAuthor id="6" name="Inese Jansone" initials="IJ" lastIdx="12" clrIdx="5">
    <p:extLst>
      <p:ext uri="{19B8F6BF-5375-455C-9EA6-DF929625EA0E}">
        <p15:presenceInfo xmlns:p15="http://schemas.microsoft.com/office/powerpoint/2012/main" userId="Inese Janso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990000"/>
    <a:srgbClr val="F0CDC2"/>
    <a:srgbClr val="339933"/>
    <a:srgbClr val="003366"/>
    <a:srgbClr val="012269"/>
    <a:srgbClr val="FFFF75"/>
    <a:srgbClr val="FFFF66"/>
    <a:srgbClr val="517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09" autoAdjust="0"/>
    <p:restoredTop sz="88122" autoAdjust="0"/>
  </p:normalViewPr>
  <p:slideViewPr>
    <p:cSldViewPr snapToGrid="0">
      <p:cViewPr varScale="1">
        <p:scale>
          <a:sx n="63" d="100"/>
          <a:sy n="63" d="100"/>
        </p:scale>
        <p:origin x="1704"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C2397-DDBD-4D55-9CB7-5FAB464C695B}" type="datetimeFigureOut">
              <a:rPr lang="lv-LV" smtClean="0"/>
              <a:t>08.03.2022</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6EA7CB-6419-486A-BD94-E7082E3CDA1E}" type="slidenum">
              <a:rPr lang="lv-LV" smtClean="0"/>
              <a:t>‹#›</a:t>
            </a:fld>
            <a:endParaRPr lang="lv-LV"/>
          </a:p>
        </p:txBody>
      </p:sp>
    </p:spTree>
    <p:extLst>
      <p:ext uri="{BB962C8B-B14F-4D97-AF65-F5344CB8AC3E}">
        <p14:creationId xmlns:p14="http://schemas.microsoft.com/office/powerpoint/2010/main" val="1498938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2A6EA7CB-6419-486A-BD94-E7082E3CDA1E}" type="slidenum">
              <a:rPr lang="lv-LV" smtClean="0"/>
              <a:t>3</a:t>
            </a:fld>
            <a:endParaRPr lang="lv-LV"/>
          </a:p>
        </p:txBody>
      </p:sp>
    </p:spTree>
    <p:extLst>
      <p:ext uri="{BB962C8B-B14F-4D97-AF65-F5344CB8AC3E}">
        <p14:creationId xmlns:p14="http://schemas.microsoft.com/office/powerpoint/2010/main" val="4156256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2A6EA7CB-6419-486A-BD94-E7082E3CDA1E}" type="slidenum">
              <a:rPr lang="lv-LV" smtClean="0"/>
              <a:t>22</a:t>
            </a:fld>
            <a:endParaRPr lang="lv-LV"/>
          </a:p>
        </p:txBody>
      </p:sp>
    </p:spTree>
    <p:extLst>
      <p:ext uri="{BB962C8B-B14F-4D97-AF65-F5344CB8AC3E}">
        <p14:creationId xmlns:p14="http://schemas.microsoft.com/office/powerpoint/2010/main" val="2548582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 un te maza neapmaksāta reklāma</a:t>
            </a:r>
            <a:r>
              <a:rPr lang="en-US" baseline="0" dirty="0"/>
              <a:t> </a:t>
            </a:r>
            <a:r>
              <a:rPr lang="en-US" baseline="0" dirty="0">
                <a:sym typeface="Wingdings" panose="05000000000000000000" pitchFamily="2" charset="2"/>
              </a:rPr>
              <a:t></a:t>
            </a:r>
            <a:endParaRPr lang="lv-LV"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EA7CB-6419-486A-BD94-E7082E3CDA1E}"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9977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2A6EA7CB-6419-486A-BD94-E7082E3CDA1E}" type="slidenum">
              <a:rPr lang="lv-LV" smtClean="0"/>
              <a:t>5</a:t>
            </a:fld>
            <a:endParaRPr lang="lv-LV"/>
          </a:p>
        </p:txBody>
      </p:sp>
    </p:spTree>
    <p:extLst>
      <p:ext uri="{BB962C8B-B14F-4D97-AF65-F5344CB8AC3E}">
        <p14:creationId xmlns:p14="http://schemas.microsoft.com/office/powerpoint/2010/main" val="2123573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2A6EA7CB-6419-486A-BD94-E7082E3CDA1E}" type="slidenum">
              <a:rPr lang="lv-LV" smtClean="0"/>
              <a:t>6</a:t>
            </a:fld>
            <a:endParaRPr lang="lv-LV"/>
          </a:p>
        </p:txBody>
      </p:sp>
    </p:spTree>
    <p:extLst>
      <p:ext uri="{BB962C8B-B14F-4D97-AF65-F5344CB8AC3E}">
        <p14:creationId xmlns:p14="http://schemas.microsoft.com/office/powerpoint/2010/main" val="2094742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2A6EA7CB-6419-486A-BD94-E7082E3CDA1E}" type="slidenum">
              <a:rPr lang="lv-LV" smtClean="0"/>
              <a:t>7</a:t>
            </a:fld>
            <a:endParaRPr lang="lv-LV"/>
          </a:p>
        </p:txBody>
      </p:sp>
    </p:spTree>
    <p:extLst>
      <p:ext uri="{BB962C8B-B14F-4D97-AF65-F5344CB8AC3E}">
        <p14:creationId xmlns:p14="http://schemas.microsoft.com/office/powerpoint/2010/main" val="3131593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2A6EA7CB-6419-486A-BD94-E7082E3CDA1E}" type="slidenum">
              <a:rPr lang="lv-LV" smtClean="0"/>
              <a:t>8</a:t>
            </a:fld>
            <a:endParaRPr lang="lv-LV"/>
          </a:p>
        </p:txBody>
      </p:sp>
    </p:spTree>
    <p:extLst>
      <p:ext uri="{BB962C8B-B14F-4D97-AF65-F5344CB8AC3E}">
        <p14:creationId xmlns:p14="http://schemas.microsoft.com/office/powerpoint/2010/main" val="2344145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2A6EA7CB-6419-486A-BD94-E7082E3CDA1E}" type="slidenum">
              <a:rPr lang="lv-LV" smtClean="0"/>
              <a:t>10</a:t>
            </a:fld>
            <a:endParaRPr lang="lv-LV"/>
          </a:p>
        </p:txBody>
      </p:sp>
    </p:spTree>
    <p:extLst>
      <p:ext uri="{BB962C8B-B14F-4D97-AF65-F5344CB8AC3E}">
        <p14:creationId xmlns:p14="http://schemas.microsoft.com/office/powerpoint/2010/main" val="2261560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2A6EA7CB-6419-486A-BD94-E7082E3CDA1E}" type="slidenum">
              <a:rPr lang="lv-LV" smtClean="0"/>
              <a:t>11</a:t>
            </a:fld>
            <a:endParaRPr lang="lv-LV"/>
          </a:p>
        </p:txBody>
      </p:sp>
    </p:spTree>
    <p:extLst>
      <p:ext uri="{BB962C8B-B14F-4D97-AF65-F5344CB8AC3E}">
        <p14:creationId xmlns:p14="http://schemas.microsoft.com/office/powerpoint/2010/main" val="2498928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2A6EA7CB-6419-486A-BD94-E7082E3CDA1E}" type="slidenum">
              <a:rPr lang="lv-LV" smtClean="0"/>
              <a:t>12</a:t>
            </a:fld>
            <a:endParaRPr lang="lv-LV"/>
          </a:p>
        </p:txBody>
      </p:sp>
    </p:spTree>
    <p:extLst>
      <p:ext uri="{BB962C8B-B14F-4D97-AF65-F5344CB8AC3E}">
        <p14:creationId xmlns:p14="http://schemas.microsoft.com/office/powerpoint/2010/main" val="894865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0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Šī ir sadaļa, kas tiks gada laikā uzlabota un papildināta.  </a:t>
            </a:r>
          </a:p>
          <a:p>
            <a:r>
              <a:rPr lang="lv-LV" sz="10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Šobrīd </a:t>
            </a:r>
            <a:r>
              <a:rPr lang="lv-LV" sz="1000" kern="1200">
                <a:solidFill>
                  <a:schemeClr val="tx1"/>
                </a:solidFill>
                <a:effectLst/>
                <a:latin typeface="Verdana" panose="020B0604030504040204" pitchFamily="34" charset="0"/>
                <a:ea typeface="Verdana" panose="020B0604030504040204" pitchFamily="34" charset="0"/>
                <a:cs typeface="Verdana" panose="020B0604030504040204" pitchFamily="34" charset="0"/>
              </a:rPr>
              <a:t>šīs sadaļas </a:t>
            </a:r>
            <a:r>
              <a:rPr lang="lv-LV" sz="10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mērķis ir izpildīt MK noteikumu prasības par grāmatvedības datu salīdzināšanu uz 31.12.2021.</a:t>
            </a:r>
          </a:p>
          <a:p>
            <a:r>
              <a:rPr lang="lv-LV" sz="10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Tiek attēlota informācija par takšu kontu un drošības naudas kontu akcīzes precēm. Abi konti ir </a:t>
            </a:r>
            <a:r>
              <a:rPr lang="lv-LV" sz="100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depozītkonti</a:t>
            </a:r>
            <a:r>
              <a:rPr lang="lv-LV" sz="10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kuros ir tikai nauda, bez aprēķiniem.</a:t>
            </a:r>
          </a:p>
          <a:p>
            <a:r>
              <a:rPr lang="lv-LV" sz="10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p>
          <a:p>
            <a:r>
              <a:rPr lang="lv-LV" sz="10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NM ir jāsalīdzina šie naudas atlikumi.</a:t>
            </a:r>
          </a:p>
          <a:p>
            <a:endParaRPr lang="lv-LV" sz="10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2A6EA7CB-6419-486A-BD94-E7082E3CDA1E}" type="slidenum">
              <a:rPr lang="lv-LV" smtClean="0"/>
              <a:t>17</a:t>
            </a:fld>
            <a:endParaRPr lang="lv-LV"/>
          </a:p>
        </p:txBody>
      </p:sp>
    </p:spTree>
    <p:extLst>
      <p:ext uri="{BB962C8B-B14F-4D97-AF65-F5344CB8AC3E}">
        <p14:creationId xmlns:p14="http://schemas.microsoft.com/office/powerpoint/2010/main" val="2129290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6CC8C-EC47-49BE-B8E2-F30171272C03}"/>
              </a:ext>
            </a:extLst>
          </p:cNvPr>
          <p:cNvSpPr>
            <a:spLocks noGrp="1"/>
          </p:cNvSpPr>
          <p:nvPr>
            <p:ph type="title"/>
          </p:nvPr>
        </p:nvSpPr>
        <p:spPr>
          <a:xfrm>
            <a:off x="838200" y="365125"/>
            <a:ext cx="10515600" cy="1325563"/>
          </a:xfrm>
        </p:spPr>
        <p:txBody>
          <a:bodyPr/>
          <a:lstStyle/>
          <a:p>
            <a:r>
              <a:rPr lang="en-US" dirty="0"/>
              <a:t>Click to edit Master title style</a:t>
            </a:r>
            <a:endParaRPr lang="lv-LV" dirty="0"/>
          </a:p>
        </p:txBody>
      </p:sp>
      <p:sp>
        <p:nvSpPr>
          <p:cNvPr id="3" name="Content Placeholder 2">
            <a:extLst>
              <a:ext uri="{FF2B5EF4-FFF2-40B4-BE49-F238E27FC236}">
                <a16:creationId xmlns:a16="http://schemas.microsoft.com/office/drawing/2014/main" id="{8378D1F9-F595-4057-B8BC-3F95CC3E97F4}"/>
              </a:ext>
            </a:extLst>
          </p:cNvPr>
          <p:cNvSpPr>
            <a:spLocks noGrp="1"/>
          </p:cNvSpPr>
          <p:nvPr>
            <p:ph idx="1"/>
          </p:nvPr>
        </p:nvSpPr>
        <p:spPr>
          <a:xfrm>
            <a:off x="838200" y="1825625"/>
            <a:ext cx="10515600" cy="4351338"/>
          </a:xfrm>
        </p:spPr>
        <p:txBody>
          <a:bodyPr>
            <a:no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6" name="Slide Number Placeholder 5">
            <a:extLst>
              <a:ext uri="{FF2B5EF4-FFF2-40B4-BE49-F238E27FC236}">
                <a16:creationId xmlns:a16="http://schemas.microsoft.com/office/drawing/2014/main" id="{81905D80-564E-43CF-A4A4-C6B9BD730327}"/>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8" name="Picture 7">
            <a:extLst>
              <a:ext uri="{FF2B5EF4-FFF2-40B4-BE49-F238E27FC236}">
                <a16:creationId xmlns:a16="http://schemas.microsoft.com/office/drawing/2014/main" id="{53D32BE6-2135-4521-A546-2A8A8047C3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239061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2A514-7D5F-46F3-8ABB-1F556C0FE299}"/>
              </a:ext>
            </a:extLst>
          </p:cNvPr>
          <p:cNvSpPr>
            <a:spLocks noGrp="1"/>
          </p:cNvSpPr>
          <p:nvPr>
            <p:ph type="title"/>
          </p:nvPr>
        </p:nvSpPr>
        <p:spPr/>
        <p:txBody>
          <a:bodyPr/>
          <a:lstStyle/>
          <a:p>
            <a:r>
              <a:rPr lang="en-US" dirty="0"/>
              <a:t>Click to edit Master title style</a:t>
            </a:r>
            <a:endParaRPr lang="lv-LV" dirty="0"/>
          </a:p>
        </p:txBody>
      </p:sp>
      <p:sp>
        <p:nvSpPr>
          <p:cNvPr id="3" name="Vertical Text Placeholder 2">
            <a:extLst>
              <a:ext uri="{FF2B5EF4-FFF2-40B4-BE49-F238E27FC236}">
                <a16:creationId xmlns:a16="http://schemas.microsoft.com/office/drawing/2014/main" id="{DFB78F5D-A3E4-47D6-932B-BACAAA9E1F2A}"/>
              </a:ext>
            </a:extLst>
          </p:cNvPr>
          <p:cNvSpPr>
            <a:spLocks noGrp="1"/>
          </p:cNvSpPr>
          <p:nvPr>
            <p:ph type="body" orient="vert" idx="1"/>
          </p:nvPr>
        </p:nvSpPr>
        <p:spPr/>
        <p:txBody>
          <a:bodyPr vert="eaVert">
            <a:no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6" name="Slide Number Placeholder 5">
            <a:extLst>
              <a:ext uri="{FF2B5EF4-FFF2-40B4-BE49-F238E27FC236}">
                <a16:creationId xmlns:a16="http://schemas.microsoft.com/office/drawing/2014/main" id="{91E4A32C-C7E3-4BF1-8369-827DA95D515E}"/>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7" name="Picture 6">
            <a:extLst>
              <a:ext uri="{FF2B5EF4-FFF2-40B4-BE49-F238E27FC236}">
                <a16:creationId xmlns:a16="http://schemas.microsoft.com/office/drawing/2014/main" id="{410F77B0-4779-4852-9D3C-D97187C472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2688880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9A507A-4F7D-462A-9E2C-AB43D7DE4E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6D7BBCC3-D83D-4D3D-9210-7EAFF5CDACCE}"/>
              </a:ext>
            </a:extLst>
          </p:cNvPr>
          <p:cNvSpPr>
            <a:spLocks noGrp="1"/>
          </p:cNvSpPr>
          <p:nvPr>
            <p:ph type="body" orient="vert" idx="1"/>
          </p:nvPr>
        </p:nvSpPr>
        <p:spPr>
          <a:xfrm>
            <a:off x="838200" y="365125"/>
            <a:ext cx="7734300" cy="5811838"/>
          </a:xfrm>
        </p:spPr>
        <p:txBody>
          <a:bodyPr vert="eaVert">
            <a:no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6" name="Slide Number Placeholder 5">
            <a:extLst>
              <a:ext uri="{FF2B5EF4-FFF2-40B4-BE49-F238E27FC236}">
                <a16:creationId xmlns:a16="http://schemas.microsoft.com/office/drawing/2014/main" id="{4618F318-0DC9-421B-8C4A-40668E7918BB}"/>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7" name="Picture 6">
            <a:extLst>
              <a:ext uri="{FF2B5EF4-FFF2-40B4-BE49-F238E27FC236}">
                <a16:creationId xmlns:a16="http://schemas.microsoft.com/office/drawing/2014/main" id="{BB87C497-BC9B-4409-A984-5C031FD320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463905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76000"/>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2AC163-1592-4550-A534-0D78A8C15D53}"/>
              </a:ext>
            </a:extLst>
          </p:cNvPr>
          <p:cNvSpPr/>
          <p:nvPr userDrawn="1"/>
        </p:nvSpPr>
        <p:spPr>
          <a:xfrm>
            <a:off x="838200" y="-1"/>
            <a:ext cx="4572000" cy="5972176"/>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Rectangle 7">
            <a:extLst>
              <a:ext uri="{FF2B5EF4-FFF2-40B4-BE49-F238E27FC236}">
                <a16:creationId xmlns:a16="http://schemas.microsoft.com/office/drawing/2014/main" id="{7AF62AEC-1197-4808-8061-8E0129FA2567}"/>
              </a:ext>
            </a:extLst>
          </p:cNvPr>
          <p:cNvSpPr/>
          <p:nvPr userDrawn="1"/>
        </p:nvSpPr>
        <p:spPr>
          <a:xfrm>
            <a:off x="838200" y="5730240"/>
            <a:ext cx="4572000" cy="33401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Text Placeholder 11">
            <a:extLst>
              <a:ext uri="{FF2B5EF4-FFF2-40B4-BE49-F238E27FC236}">
                <a16:creationId xmlns:a16="http://schemas.microsoft.com/office/drawing/2014/main" id="{8C41316E-45AE-47DE-B113-1284040F3987}"/>
              </a:ext>
            </a:extLst>
          </p:cNvPr>
          <p:cNvSpPr>
            <a:spLocks noGrp="1"/>
          </p:cNvSpPr>
          <p:nvPr>
            <p:ph type="body" sz="quarter" idx="13" hasCustomPrompt="1"/>
          </p:nvPr>
        </p:nvSpPr>
        <p:spPr>
          <a:xfrm>
            <a:off x="1224280" y="2035652"/>
            <a:ext cx="3799840" cy="2343308"/>
          </a:xfrm>
        </p:spPr>
        <p:txBody>
          <a:bodyPr>
            <a:noAutofit/>
          </a:bodyPr>
          <a:lstStyle>
            <a:lvl1pPr marL="0" indent="0">
              <a:buNone/>
              <a:defRPr sz="2800" b="1">
                <a:solidFill>
                  <a:srgbClr val="012269"/>
                </a:solidFill>
                <a:latin typeface="Verdana" panose="020B0604030504040204" pitchFamily="34" charset="0"/>
                <a:ea typeface="Verdana" panose="020B0604030504040204" pitchFamily="34" charset="0"/>
              </a:defRPr>
            </a:lvl1pPr>
          </a:lstStyle>
          <a:p>
            <a:pPr lvl="0"/>
            <a:r>
              <a:rPr lang="lv-LV" dirty="0"/>
              <a:t>Prezentācijas nosaukums</a:t>
            </a:r>
          </a:p>
        </p:txBody>
      </p:sp>
      <p:sp>
        <p:nvSpPr>
          <p:cNvPr id="13" name="Rectangle 12">
            <a:extLst>
              <a:ext uri="{FF2B5EF4-FFF2-40B4-BE49-F238E27FC236}">
                <a16:creationId xmlns:a16="http://schemas.microsoft.com/office/drawing/2014/main" id="{ED744D15-96F7-41A8-B739-3403873AE2BA}"/>
              </a:ext>
            </a:extLst>
          </p:cNvPr>
          <p:cNvSpPr/>
          <p:nvPr userDrawn="1"/>
        </p:nvSpPr>
        <p:spPr>
          <a:xfrm>
            <a:off x="1224280" y="5656739"/>
            <a:ext cx="3799840" cy="147002"/>
          </a:xfrm>
          <a:prstGeom prst="rect">
            <a:avLst/>
          </a:prstGeom>
          <a:solidFill>
            <a:srgbClr val="499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7" name="Picture 16">
            <a:extLst>
              <a:ext uri="{FF2B5EF4-FFF2-40B4-BE49-F238E27FC236}">
                <a16:creationId xmlns:a16="http://schemas.microsoft.com/office/drawing/2014/main" id="{8C0C7D0D-B8C5-4B44-A17F-644D9AEEAA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205" y="0"/>
            <a:ext cx="1895989" cy="1895989"/>
          </a:xfrm>
          <a:prstGeom prst="rect">
            <a:avLst/>
          </a:prstGeom>
        </p:spPr>
      </p:pic>
      <p:sp>
        <p:nvSpPr>
          <p:cNvPr id="18" name="Text Placeholder 11">
            <a:extLst>
              <a:ext uri="{FF2B5EF4-FFF2-40B4-BE49-F238E27FC236}">
                <a16:creationId xmlns:a16="http://schemas.microsoft.com/office/drawing/2014/main" id="{49B7456E-FF12-4B54-9863-B69E7260D682}"/>
              </a:ext>
            </a:extLst>
          </p:cNvPr>
          <p:cNvSpPr>
            <a:spLocks noGrp="1"/>
          </p:cNvSpPr>
          <p:nvPr>
            <p:ph type="body" sz="quarter" idx="14" hasCustomPrompt="1"/>
          </p:nvPr>
        </p:nvSpPr>
        <p:spPr>
          <a:xfrm>
            <a:off x="1224280" y="4558586"/>
            <a:ext cx="3799840" cy="562054"/>
          </a:xfrm>
        </p:spPr>
        <p:txBody>
          <a:bodyPr>
            <a:normAutofit/>
          </a:bodyPr>
          <a:lstStyle>
            <a:lvl1pPr marL="0" indent="0">
              <a:buNone/>
              <a:defRPr sz="1800" b="0">
                <a:solidFill>
                  <a:srgbClr val="000000"/>
                </a:solidFill>
                <a:latin typeface="Verdana" panose="020B0604030504040204" pitchFamily="34" charset="0"/>
                <a:ea typeface="Verdana" panose="020B0604030504040204" pitchFamily="34" charset="0"/>
              </a:defRPr>
            </a:lvl1pPr>
          </a:lstStyle>
          <a:p>
            <a:pPr lvl="0"/>
            <a:r>
              <a:rPr lang="lv-LV" dirty="0"/>
              <a:t>Autors</a:t>
            </a:r>
          </a:p>
        </p:txBody>
      </p:sp>
      <p:sp>
        <p:nvSpPr>
          <p:cNvPr id="19" name="Text Placeholder 11">
            <a:extLst>
              <a:ext uri="{FF2B5EF4-FFF2-40B4-BE49-F238E27FC236}">
                <a16:creationId xmlns:a16="http://schemas.microsoft.com/office/drawing/2014/main" id="{BC7344F2-54B3-48EE-AB97-91559A60BA7A}"/>
              </a:ext>
            </a:extLst>
          </p:cNvPr>
          <p:cNvSpPr>
            <a:spLocks noGrp="1"/>
          </p:cNvSpPr>
          <p:nvPr>
            <p:ph type="body" sz="quarter" idx="15" hasCustomPrompt="1"/>
          </p:nvPr>
        </p:nvSpPr>
        <p:spPr>
          <a:xfrm>
            <a:off x="1224280" y="5302725"/>
            <a:ext cx="3799840" cy="334011"/>
          </a:xfrm>
        </p:spPr>
        <p:txBody>
          <a:bodyPr>
            <a:normAutofit/>
          </a:bodyPr>
          <a:lstStyle>
            <a:lvl1pPr marL="0" indent="0">
              <a:buNone/>
              <a:defRPr sz="1600" b="0">
                <a:solidFill>
                  <a:srgbClr val="4990F9"/>
                </a:solidFill>
                <a:latin typeface="Verdana" panose="020B0604030504040204" pitchFamily="34" charset="0"/>
                <a:ea typeface="Verdana" panose="020B0604030504040204" pitchFamily="34" charset="0"/>
              </a:defRPr>
            </a:lvl1pPr>
          </a:lstStyle>
          <a:p>
            <a:pPr lvl="0"/>
            <a:r>
              <a:rPr lang="lv-LV" dirty="0"/>
              <a:t>Datums</a:t>
            </a:r>
          </a:p>
        </p:txBody>
      </p:sp>
    </p:spTree>
    <p:extLst>
      <p:ext uri="{BB962C8B-B14F-4D97-AF65-F5344CB8AC3E}">
        <p14:creationId xmlns:p14="http://schemas.microsoft.com/office/powerpoint/2010/main" val="2939042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alphaModFix amt="22000"/>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1D5B4-2213-44A9-9A55-19C46043CFFD}"/>
              </a:ext>
            </a:extLst>
          </p:cNvPr>
          <p:cNvSpPr>
            <a:spLocks noGrp="1"/>
          </p:cNvSpPr>
          <p:nvPr>
            <p:ph type="title" hasCustomPrompt="1"/>
          </p:nvPr>
        </p:nvSpPr>
        <p:spPr>
          <a:xfrm>
            <a:off x="838200" y="2394109"/>
            <a:ext cx="10515600" cy="2069782"/>
          </a:xfrm>
        </p:spPr>
        <p:txBody>
          <a:bodyPr anchor="ctr"/>
          <a:lstStyle>
            <a:lvl1pPr algn="ctr">
              <a:defRPr sz="3600"/>
            </a:lvl1pPr>
          </a:lstStyle>
          <a:p>
            <a:r>
              <a:rPr lang="lv-LV" dirty="0" err="1"/>
              <a:t>Starpvirsraksts</a:t>
            </a:r>
            <a:endParaRPr lang="lv-LV" dirty="0"/>
          </a:p>
        </p:txBody>
      </p:sp>
      <p:sp>
        <p:nvSpPr>
          <p:cNvPr id="6" name="Slide Number Placeholder 5">
            <a:extLst>
              <a:ext uri="{FF2B5EF4-FFF2-40B4-BE49-F238E27FC236}">
                <a16:creationId xmlns:a16="http://schemas.microsoft.com/office/drawing/2014/main" id="{F1D78CD9-5DDA-4EF6-90F2-D8846FFAA5C1}"/>
              </a:ext>
            </a:extLst>
          </p:cNvPr>
          <p:cNvSpPr>
            <a:spLocks noGrp="1"/>
          </p:cNvSpPr>
          <p:nvPr>
            <p:ph type="sldNum" sz="quarter" idx="12"/>
          </p:nvPr>
        </p:nvSpPr>
        <p:spPr/>
        <p:txBody>
          <a:bodyPr/>
          <a:lstStyle/>
          <a:p>
            <a:fld id="{7509A935-DFD3-462C-ABE8-08048DC21CC9}" type="slidenum">
              <a:rPr lang="lv-LV" smtClean="0"/>
              <a:t>‹#›</a:t>
            </a:fld>
            <a:endParaRPr lang="lv-LV"/>
          </a:p>
        </p:txBody>
      </p:sp>
      <p:sp>
        <p:nvSpPr>
          <p:cNvPr id="7" name="Rectangle 6">
            <a:extLst>
              <a:ext uri="{FF2B5EF4-FFF2-40B4-BE49-F238E27FC236}">
                <a16:creationId xmlns:a16="http://schemas.microsoft.com/office/drawing/2014/main" id="{2B1AAB59-7094-4C0E-98DA-20537FDC1853}"/>
              </a:ext>
            </a:extLst>
          </p:cNvPr>
          <p:cNvSpPr/>
          <p:nvPr userDrawn="1"/>
        </p:nvSpPr>
        <p:spPr>
          <a:xfrm>
            <a:off x="0" y="4296886"/>
            <a:ext cx="12192000" cy="33401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8" name="Rectangle 7">
            <a:extLst>
              <a:ext uri="{FF2B5EF4-FFF2-40B4-BE49-F238E27FC236}">
                <a16:creationId xmlns:a16="http://schemas.microsoft.com/office/drawing/2014/main" id="{D900D280-2E94-4324-BE41-9B702F61781A}"/>
              </a:ext>
            </a:extLst>
          </p:cNvPr>
          <p:cNvSpPr/>
          <p:nvPr userDrawn="1"/>
        </p:nvSpPr>
        <p:spPr>
          <a:xfrm>
            <a:off x="4196080" y="4223385"/>
            <a:ext cx="3799840" cy="147002"/>
          </a:xfrm>
          <a:prstGeom prst="rect">
            <a:avLst/>
          </a:prstGeom>
          <a:solidFill>
            <a:srgbClr val="499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0" name="Picture 9">
            <a:extLst>
              <a:ext uri="{FF2B5EF4-FFF2-40B4-BE49-F238E27FC236}">
                <a16:creationId xmlns:a16="http://schemas.microsoft.com/office/drawing/2014/main" id="{C002F1BC-1ABB-4B3E-89F2-99AC86BF4E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313749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CBD8D-5F56-4199-B1F4-CBE326F063BE}"/>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62EB7197-C077-4DC1-AB05-B531574C9EF2}"/>
              </a:ext>
            </a:extLst>
          </p:cNvPr>
          <p:cNvSpPr>
            <a:spLocks noGrp="1"/>
          </p:cNvSpPr>
          <p:nvPr>
            <p:ph sz="half" idx="1"/>
          </p:nvPr>
        </p:nvSpPr>
        <p:spPr>
          <a:xfrm>
            <a:off x="838200" y="1825625"/>
            <a:ext cx="5181600" cy="4351338"/>
          </a:xfrm>
        </p:spPr>
        <p:txBody>
          <a:bodyPr>
            <a:no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Content Placeholder 3">
            <a:extLst>
              <a:ext uri="{FF2B5EF4-FFF2-40B4-BE49-F238E27FC236}">
                <a16:creationId xmlns:a16="http://schemas.microsoft.com/office/drawing/2014/main" id="{7BF2F0B7-2A0B-46B0-BC8A-F1715ECF1201}"/>
              </a:ext>
            </a:extLst>
          </p:cNvPr>
          <p:cNvSpPr>
            <a:spLocks noGrp="1"/>
          </p:cNvSpPr>
          <p:nvPr>
            <p:ph sz="half" idx="2"/>
          </p:nvPr>
        </p:nvSpPr>
        <p:spPr>
          <a:xfrm>
            <a:off x="6172200" y="1825625"/>
            <a:ext cx="5181600" cy="4351338"/>
          </a:xfrm>
        </p:spPr>
        <p:txBody>
          <a:bodyPr>
            <a:no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7" name="Slide Number Placeholder 6">
            <a:extLst>
              <a:ext uri="{FF2B5EF4-FFF2-40B4-BE49-F238E27FC236}">
                <a16:creationId xmlns:a16="http://schemas.microsoft.com/office/drawing/2014/main" id="{5C0C2CA2-11CA-4BAF-A216-D3F29AD478FD}"/>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8" name="Picture 7">
            <a:extLst>
              <a:ext uri="{FF2B5EF4-FFF2-40B4-BE49-F238E27FC236}">
                <a16:creationId xmlns:a16="http://schemas.microsoft.com/office/drawing/2014/main" id="{E207CF27-7ECF-4D5A-A1EF-E66DE4F385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99565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E8688-3B5B-4AC2-87BF-45B3E6F68589}"/>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34577243-9132-4335-A24F-B34B1C1DD2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1584CC9-273C-4C96-8E3E-2C5D9328B69A}"/>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5" name="Text Placeholder 4">
            <a:extLst>
              <a:ext uri="{FF2B5EF4-FFF2-40B4-BE49-F238E27FC236}">
                <a16:creationId xmlns:a16="http://schemas.microsoft.com/office/drawing/2014/main" id="{86CC2915-206E-40C8-BD98-9A5DAF5151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70C4B20-2A1F-4D6B-94F6-82F9E1EF018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9" name="Slide Number Placeholder 8">
            <a:extLst>
              <a:ext uri="{FF2B5EF4-FFF2-40B4-BE49-F238E27FC236}">
                <a16:creationId xmlns:a16="http://schemas.microsoft.com/office/drawing/2014/main" id="{AE0B74FE-A3EE-48F4-9BE2-FC644E49745F}"/>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10" name="Picture 9">
            <a:extLst>
              <a:ext uri="{FF2B5EF4-FFF2-40B4-BE49-F238E27FC236}">
                <a16:creationId xmlns:a16="http://schemas.microsoft.com/office/drawing/2014/main" id="{63EDFC0E-29E3-4366-B510-5197215949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1722362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0167-F6B7-4D11-BDC0-953BA0CC9D34}"/>
              </a:ext>
            </a:extLst>
          </p:cNvPr>
          <p:cNvSpPr>
            <a:spLocks noGrp="1"/>
          </p:cNvSpPr>
          <p:nvPr>
            <p:ph type="title"/>
          </p:nvPr>
        </p:nvSpPr>
        <p:spPr/>
        <p:txBody>
          <a:bodyPr/>
          <a:lstStyle/>
          <a:p>
            <a:r>
              <a:rPr lang="en-US"/>
              <a:t>Click to edit Master title style</a:t>
            </a:r>
            <a:endParaRPr lang="lv-LV"/>
          </a:p>
        </p:txBody>
      </p:sp>
      <p:sp>
        <p:nvSpPr>
          <p:cNvPr id="5" name="Slide Number Placeholder 4">
            <a:extLst>
              <a:ext uri="{FF2B5EF4-FFF2-40B4-BE49-F238E27FC236}">
                <a16:creationId xmlns:a16="http://schemas.microsoft.com/office/drawing/2014/main" id="{61356A26-A4B2-4A22-BA58-65339B5574A5}"/>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6" name="Picture 5">
            <a:extLst>
              <a:ext uri="{FF2B5EF4-FFF2-40B4-BE49-F238E27FC236}">
                <a16:creationId xmlns:a16="http://schemas.microsoft.com/office/drawing/2014/main" id="{ABACEECE-123F-4BFD-9C83-2935B55AB3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53066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0EC5A6-8EFA-4F55-A95E-10DD890EF4C6}"/>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5" name="Picture 4">
            <a:extLst>
              <a:ext uri="{FF2B5EF4-FFF2-40B4-BE49-F238E27FC236}">
                <a16:creationId xmlns:a16="http://schemas.microsoft.com/office/drawing/2014/main" id="{FCD98F42-A103-41DD-A540-31082113BF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782841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B5C6C-EA29-44C3-AAB3-790546BE9954}"/>
              </a:ext>
            </a:extLst>
          </p:cNvPr>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704A0E19-C616-490D-9E52-8FF5A459F2B5}"/>
              </a:ext>
            </a:extLst>
          </p:cNvPr>
          <p:cNvSpPr>
            <a:spLocks noGrp="1"/>
          </p:cNvSpPr>
          <p:nvPr>
            <p:ph idx="1"/>
          </p:nvPr>
        </p:nvSpPr>
        <p:spPr>
          <a:xfrm>
            <a:off x="5183188" y="987425"/>
            <a:ext cx="6172200" cy="4873625"/>
          </a:xfrm>
        </p:spPr>
        <p:txBody>
          <a:bodyPr>
            <a:no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Text Placeholder 3">
            <a:extLst>
              <a:ext uri="{FF2B5EF4-FFF2-40B4-BE49-F238E27FC236}">
                <a16:creationId xmlns:a16="http://schemas.microsoft.com/office/drawing/2014/main" id="{504F8C4F-48D1-4F31-B96E-D7EF6B06BE5E}"/>
              </a:ext>
            </a:extLst>
          </p:cNvPr>
          <p:cNvSpPr>
            <a:spLocks noGrp="1"/>
          </p:cNvSpPr>
          <p:nvPr>
            <p:ph type="body" sz="half" idx="2"/>
          </p:nvPr>
        </p:nvSpPr>
        <p:spPr>
          <a:xfrm>
            <a:off x="839788" y="2057400"/>
            <a:ext cx="3932237" cy="3811588"/>
          </a:xfrm>
        </p:spPr>
        <p:txBody>
          <a:bodyPr>
            <a:no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a:extLst>
              <a:ext uri="{FF2B5EF4-FFF2-40B4-BE49-F238E27FC236}">
                <a16:creationId xmlns:a16="http://schemas.microsoft.com/office/drawing/2014/main" id="{00A7AAD8-C23A-405B-A7F5-D6049779D558}"/>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8" name="Picture 7">
            <a:extLst>
              <a:ext uri="{FF2B5EF4-FFF2-40B4-BE49-F238E27FC236}">
                <a16:creationId xmlns:a16="http://schemas.microsoft.com/office/drawing/2014/main" id="{5A2525B3-68B9-4B50-AE44-7AB6E63A2F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49964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73D93-C454-4CFD-9EEA-B24A9B939B84}"/>
              </a:ext>
            </a:extLst>
          </p:cNvPr>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2EBF1524-C639-452B-A874-85EFC139E8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536ED39B-1F2C-4A7C-9531-E920F258B32E}"/>
              </a:ext>
            </a:extLst>
          </p:cNvPr>
          <p:cNvSpPr>
            <a:spLocks noGrp="1"/>
          </p:cNvSpPr>
          <p:nvPr>
            <p:ph type="body" sz="half" idx="2"/>
          </p:nvPr>
        </p:nvSpPr>
        <p:spPr>
          <a:xfrm>
            <a:off x="839788" y="2057400"/>
            <a:ext cx="3932237" cy="3811588"/>
          </a:xfrm>
        </p:spPr>
        <p:txBody>
          <a:bodyPr>
            <a:no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26EB8B39-06CD-4AF9-AC35-4BAE6E194644}"/>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8" name="Picture 7">
            <a:extLst>
              <a:ext uri="{FF2B5EF4-FFF2-40B4-BE49-F238E27FC236}">
                <a16:creationId xmlns:a16="http://schemas.microsoft.com/office/drawing/2014/main" id="{415839EB-972E-4A95-AA60-DA507560F3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1027173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B244A1-30DA-4F74-8A6C-85AB4271FA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lv-LV" dirty="0"/>
          </a:p>
        </p:txBody>
      </p:sp>
      <p:sp>
        <p:nvSpPr>
          <p:cNvPr id="3" name="Text Placeholder 2">
            <a:extLst>
              <a:ext uri="{FF2B5EF4-FFF2-40B4-BE49-F238E27FC236}">
                <a16:creationId xmlns:a16="http://schemas.microsoft.com/office/drawing/2014/main" id="{6860C033-96B1-455F-929A-ECF1A0B4948A}"/>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6" name="Slide Number Placeholder 5">
            <a:extLst>
              <a:ext uri="{FF2B5EF4-FFF2-40B4-BE49-F238E27FC236}">
                <a16:creationId xmlns:a16="http://schemas.microsoft.com/office/drawing/2014/main" id="{A9984555-F84E-401A-9C72-719DD620F9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09A935-DFD3-462C-ABE8-08048DC21CC9}" type="slidenum">
              <a:rPr lang="lv-LV" smtClean="0"/>
              <a:t>‹#›</a:t>
            </a:fld>
            <a:endParaRPr lang="lv-LV"/>
          </a:p>
        </p:txBody>
      </p:sp>
    </p:spTree>
    <p:extLst>
      <p:ext uri="{BB962C8B-B14F-4D97-AF65-F5344CB8AC3E}">
        <p14:creationId xmlns:p14="http://schemas.microsoft.com/office/powerpoint/2010/main" val="3945695741"/>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2800" b="1" kern="1200">
          <a:solidFill>
            <a:srgbClr val="012269"/>
          </a:solidFill>
          <a:latin typeface="Verdana" panose="020B0604030504040204" pitchFamily="34" charset="0"/>
          <a:ea typeface="Verdana" panose="020B0604030504040204" pitchFamily="34" charset="0"/>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00000"/>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rgbClr val="000000"/>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000000"/>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rgbClr val="000000"/>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rgbClr val="000000"/>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3B19E7-A8D1-4625-914C-68620EC86BBE}"/>
              </a:ext>
            </a:extLst>
          </p:cNvPr>
          <p:cNvSpPr>
            <a:spLocks noGrp="1"/>
          </p:cNvSpPr>
          <p:nvPr>
            <p:ph type="body" sz="quarter" idx="13"/>
          </p:nvPr>
        </p:nvSpPr>
        <p:spPr>
          <a:xfrm>
            <a:off x="1290955" y="502919"/>
            <a:ext cx="3799840" cy="5135721"/>
          </a:xfrm>
        </p:spPr>
        <p:txBody>
          <a:bodyPr/>
          <a:lstStyle/>
          <a:p>
            <a:endParaRPr lang="lv-LV" dirty="0">
              <a:latin typeface="Verdana (body)"/>
            </a:endParaRPr>
          </a:p>
          <a:p>
            <a:endParaRPr lang="lv-LV" sz="4800" dirty="0">
              <a:solidFill>
                <a:schemeClr val="tx1">
                  <a:lumMod val="90000"/>
                  <a:lumOff val="10000"/>
                </a:schemeClr>
              </a:solidFill>
              <a:latin typeface="Verdana (body)"/>
            </a:endParaRPr>
          </a:p>
          <a:p>
            <a:pPr algn="ctr"/>
            <a:r>
              <a:rPr lang="lv-LV" sz="4000" dirty="0">
                <a:solidFill>
                  <a:schemeClr val="tx1">
                    <a:lumMod val="90000"/>
                    <a:lumOff val="10000"/>
                  </a:schemeClr>
                </a:solidFill>
                <a:latin typeface="Verdana (body)"/>
              </a:rPr>
              <a:t>EDS aktualitātes</a:t>
            </a:r>
          </a:p>
          <a:p>
            <a:pPr algn="ctr"/>
            <a:endParaRPr lang="lv-LV" sz="1400" b="0" i="1" dirty="0">
              <a:solidFill>
                <a:schemeClr val="tx1">
                  <a:lumMod val="90000"/>
                  <a:lumOff val="10000"/>
                </a:schemeClr>
              </a:solidFill>
              <a:cs typeface="Verdana" panose="020B0604030504040204" pitchFamily="34" charset="0"/>
            </a:endParaRPr>
          </a:p>
          <a:p>
            <a:pPr algn="r">
              <a:lnSpc>
                <a:spcPct val="100000"/>
              </a:lnSpc>
              <a:spcBef>
                <a:spcPts val="0"/>
              </a:spcBef>
            </a:pPr>
            <a:r>
              <a:rPr lang="lv-LV" sz="1400" b="0" i="1" dirty="0">
                <a:solidFill>
                  <a:schemeClr val="tx1">
                    <a:lumMod val="90000"/>
                    <a:lumOff val="10000"/>
                  </a:schemeClr>
                </a:solidFill>
                <a:cs typeface="Verdana" panose="020B0604030504040204" pitchFamily="34" charset="0"/>
              </a:rPr>
              <a:t>VID Nodokļu pārvaldes </a:t>
            </a:r>
          </a:p>
          <a:p>
            <a:pPr algn="r">
              <a:lnSpc>
                <a:spcPct val="100000"/>
              </a:lnSpc>
              <a:spcBef>
                <a:spcPts val="0"/>
              </a:spcBef>
            </a:pPr>
            <a:r>
              <a:rPr lang="lv-LV" sz="1400" b="0" i="1" dirty="0">
                <a:solidFill>
                  <a:schemeClr val="tx1">
                    <a:lumMod val="90000"/>
                    <a:lumOff val="10000"/>
                  </a:schemeClr>
                </a:solidFill>
                <a:cs typeface="Verdana" panose="020B0604030504040204" pitchFamily="34" charset="0"/>
              </a:rPr>
              <a:t>Nodokļu un nodevu grāmatvedības metodikas daļas galvenā nodokļu inspektore </a:t>
            </a:r>
            <a:r>
              <a:rPr lang="lv-LV" sz="1400" i="1" dirty="0">
                <a:solidFill>
                  <a:schemeClr val="tx1">
                    <a:lumMod val="90000"/>
                    <a:lumOff val="10000"/>
                  </a:schemeClr>
                </a:solidFill>
                <a:cs typeface="Verdana" panose="020B0604030504040204" pitchFamily="34" charset="0"/>
              </a:rPr>
              <a:t>Līga Īvāne</a:t>
            </a:r>
          </a:p>
          <a:p>
            <a:pPr algn="r">
              <a:lnSpc>
                <a:spcPct val="100000"/>
              </a:lnSpc>
              <a:spcBef>
                <a:spcPts val="0"/>
              </a:spcBef>
            </a:pPr>
            <a:r>
              <a:rPr lang="lv-LV" sz="1400" b="0" i="1" dirty="0">
                <a:solidFill>
                  <a:schemeClr val="tx1">
                    <a:lumMod val="90000"/>
                    <a:lumOff val="10000"/>
                  </a:schemeClr>
                </a:solidFill>
                <a:cs typeface="Verdana" panose="020B0604030504040204" pitchFamily="34" charset="0"/>
              </a:rPr>
              <a:t>un</a:t>
            </a:r>
            <a:r>
              <a:rPr lang="lv-LV" sz="1400" i="1" dirty="0">
                <a:solidFill>
                  <a:schemeClr val="tx1">
                    <a:lumMod val="90000"/>
                    <a:lumOff val="10000"/>
                  </a:schemeClr>
                </a:solidFill>
                <a:cs typeface="Verdana" panose="020B0604030504040204" pitchFamily="34" charset="0"/>
              </a:rPr>
              <a:t> </a:t>
            </a:r>
          </a:p>
          <a:p>
            <a:pPr algn="r">
              <a:lnSpc>
                <a:spcPct val="100000"/>
              </a:lnSpc>
              <a:spcBef>
                <a:spcPts val="0"/>
              </a:spcBef>
            </a:pPr>
            <a:r>
              <a:rPr lang="lv-LV" sz="1400" b="0" i="1" dirty="0">
                <a:solidFill>
                  <a:schemeClr val="tx1">
                    <a:lumMod val="90000"/>
                    <a:lumOff val="10000"/>
                  </a:schemeClr>
                </a:solidFill>
                <a:cs typeface="Verdana" panose="020B0604030504040204" pitchFamily="34" charset="0"/>
              </a:rPr>
              <a:t>Klientu apkalpošanas daļas galvenā nodokļu inspektore </a:t>
            </a:r>
          </a:p>
          <a:p>
            <a:pPr algn="r">
              <a:lnSpc>
                <a:spcPct val="100000"/>
              </a:lnSpc>
              <a:spcBef>
                <a:spcPts val="0"/>
              </a:spcBef>
            </a:pPr>
            <a:r>
              <a:rPr lang="lv-LV" sz="1400" i="1" dirty="0">
                <a:solidFill>
                  <a:schemeClr val="tx1">
                    <a:lumMod val="90000"/>
                    <a:lumOff val="10000"/>
                  </a:schemeClr>
                </a:solidFill>
                <a:cs typeface="Verdana" panose="020B0604030504040204" pitchFamily="34" charset="0"/>
              </a:rPr>
              <a:t>Natālija Konopecka</a:t>
            </a:r>
          </a:p>
        </p:txBody>
      </p:sp>
      <p:sp>
        <p:nvSpPr>
          <p:cNvPr id="4" name="Text Placeholder 3">
            <a:extLst>
              <a:ext uri="{FF2B5EF4-FFF2-40B4-BE49-F238E27FC236}">
                <a16:creationId xmlns:a16="http://schemas.microsoft.com/office/drawing/2014/main" id="{C0B981CA-D9AD-47D4-BE73-DDF7205DFC2E}"/>
              </a:ext>
            </a:extLst>
          </p:cNvPr>
          <p:cNvSpPr>
            <a:spLocks noGrp="1"/>
          </p:cNvSpPr>
          <p:nvPr>
            <p:ph type="body" sz="quarter" idx="15"/>
          </p:nvPr>
        </p:nvSpPr>
        <p:spPr>
          <a:xfrm>
            <a:off x="1290955" y="5304630"/>
            <a:ext cx="3799840" cy="334011"/>
          </a:xfrm>
        </p:spPr>
        <p:txBody>
          <a:bodyPr>
            <a:noAutofit/>
          </a:bodyPr>
          <a:lstStyle/>
          <a:p>
            <a:pPr algn="ctr"/>
            <a:r>
              <a:rPr lang="lv-LV" sz="2000" smtClean="0">
                <a:solidFill>
                  <a:schemeClr val="tx1">
                    <a:lumMod val="90000"/>
                    <a:lumOff val="10000"/>
                  </a:schemeClr>
                </a:solidFill>
              </a:rPr>
              <a:t>07.03.2022</a:t>
            </a:r>
            <a:r>
              <a:rPr lang="lv-LV" sz="2000" dirty="0">
                <a:solidFill>
                  <a:schemeClr val="tx1">
                    <a:lumMod val="90000"/>
                    <a:lumOff val="10000"/>
                  </a:schemeClr>
                </a:solidFill>
              </a:rPr>
              <a:t>.</a:t>
            </a:r>
          </a:p>
        </p:txBody>
      </p:sp>
    </p:spTree>
    <p:extLst>
      <p:ext uri="{BB962C8B-B14F-4D97-AF65-F5344CB8AC3E}">
        <p14:creationId xmlns:p14="http://schemas.microsoft.com/office/powerpoint/2010/main" val="2000994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3200" dirty="0"/>
              <a:t> Pārskata perioda </a:t>
            </a:r>
            <a:br>
              <a:rPr lang="lv-LV" sz="3200" dirty="0"/>
            </a:br>
            <a:r>
              <a:rPr lang="lv-LV" sz="3200" dirty="0"/>
              <a:t>apkopojums – salīdzināšana</a:t>
            </a:r>
          </a:p>
        </p:txBody>
      </p:sp>
      <p:sp>
        <p:nvSpPr>
          <p:cNvPr id="4" name="Rectangle 3"/>
          <p:cNvSpPr/>
          <p:nvPr/>
        </p:nvSpPr>
        <p:spPr>
          <a:xfrm>
            <a:off x="838200" y="1996440"/>
            <a:ext cx="10241280" cy="3847207"/>
          </a:xfrm>
          <a:prstGeom prst="rect">
            <a:avLst/>
          </a:prstGeom>
        </p:spPr>
        <p:txBody>
          <a:bodyPr wrap="square">
            <a:spAutoFit/>
          </a:bodyPr>
          <a:lstStyle/>
          <a:p>
            <a:pPr marL="285750" lvl="0" indent="-285750">
              <a:buFont typeface="Arial" panose="020B0604020202020204" pitchFamily="34" charset="0"/>
              <a:buChar char="•"/>
            </a:pPr>
            <a:r>
              <a:rPr lang="lv-LV" dirty="0"/>
              <a:t>Katrai saistībai/deklarācijai tiek attēlota viena rinda:</a:t>
            </a:r>
          </a:p>
          <a:p>
            <a:r>
              <a:rPr lang="lv-LV" i="1" dirty="0"/>
              <a:t>	- </a:t>
            </a:r>
            <a:r>
              <a:rPr lang="lv-LV" dirty="0"/>
              <a:t>viens ieraksts par katru deklarāciju, ievērojot </a:t>
            </a:r>
            <a:r>
              <a:rPr lang="lv-LV" b="1" dirty="0"/>
              <a:t>uzkrāšanas principu</a:t>
            </a:r>
            <a:r>
              <a:rPr lang="lv-LV" dirty="0"/>
              <a:t> </a:t>
            </a:r>
          </a:p>
          <a:p>
            <a:r>
              <a:rPr lang="lv-LV" dirty="0"/>
              <a:t> </a:t>
            </a:r>
          </a:p>
          <a:p>
            <a:r>
              <a:rPr lang="lv-LV" sz="1400" b="1" i="1" dirty="0"/>
              <a:t>Piemēram:</a:t>
            </a:r>
            <a:r>
              <a:rPr lang="lv-LV" sz="1400" i="1" dirty="0"/>
              <a:t> atlases periodā no </a:t>
            </a:r>
            <a:r>
              <a:rPr lang="lv-LV" sz="1400" i="1" dirty="0" smtClean="0"/>
              <a:t>2021.gada1.janvāra </a:t>
            </a:r>
            <a:r>
              <a:rPr lang="lv-LV" sz="1400" i="1" dirty="0"/>
              <a:t>līdz </a:t>
            </a:r>
            <a:r>
              <a:rPr lang="lv-LV" sz="1400" i="1" dirty="0" smtClean="0"/>
              <a:t>2021.gada 13.decembrim </a:t>
            </a:r>
            <a:r>
              <a:rPr lang="lv-LV" sz="1400" i="1" dirty="0"/>
              <a:t>tiek iekļautas decembra deklarācijas, kuru iesniegšanas un samaksas termiņš ir </a:t>
            </a:r>
            <a:r>
              <a:rPr lang="lv-LV" sz="1400" i="1" dirty="0" smtClean="0"/>
              <a:t>2022.gada </a:t>
            </a:r>
            <a:r>
              <a:rPr lang="lv-LV" sz="1400" i="1" dirty="0"/>
              <a:t>janvāris.</a:t>
            </a:r>
          </a:p>
          <a:p>
            <a:endParaRPr lang="lv-LV" i="1" dirty="0"/>
          </a:p>
          <a:p>
            <a:endParaRPr lang="lv-LV" i="1" dirty="0"/>
          </a:p>
          <a:p>
            <a:endParaRPr lang="lv-LV" i="1" dirty="0"/>
          </a:p>
          <a:p>
            <a:endParaRPr lang="lv-LV" i="1" dirty="0"/>
          </a:p>
          <a:p>
            <a:endParaRPr lang="lv-LV" dirty="0"/>
          </a:p>
          <a:p>
            <a:r>
              <a:rPr lang="lv-LV" i="1" dirty="0"/>
              <a:t> </a:t>
            </a:r>
            <a:endParaRPr lang="lv-LV" dirty="0"/>
          </a:p>
          <a:p>
            <a:pPr marL="342900" lvl="0" indent="-342900" algn="just">
              <a:spcAft>
                <a:spcPts val="0"/>
              </a:spcAft>
              <a:buFont typeface="Symbol" panose="05050102010706020507" pitchFamily="18" charset="2"/>
              <a:buChar char=""/>
            </a:pPr>
            <a:endParaRPr lang="lv-LV" dirty="0">
              <a:latin typeface="Verdana" panose="020B0604030504040204" pitchFamily="34" charset="0"/>
              <a:ea typeface="Calibri" panose="020F0502020204030204" pitchFamily="34" charset="0"/>
              <a:cs typeface="Times New Roman" panose="02020603050405020304" pitchFamily="18" charset="0"/>
            </a:endParaRPr>
          </a:p>
          <a:p>
            <a:pPr algn="just"/>
            <a:r>
              <a:rPr lang="lv-LV" dirty="0"/>
              <a:t>	</a:t>
            </a:r>
            <a:endParaRPr lang="lv-LV" dirty="0">
              <a:latin typeface="Verdana" panose="020B060403050404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endParaRPr lang="lv-LV" dirty="0">
              <a:latin typeface="Verdana" panose="020B0604030504040204" pitchFamily="34" charset="0"/>
              <a:ea typeface="Calibri" panose="020F0502020204030204" pitchFamily="34" charset="0"/>
              <a:cs typeface="Times New Roman" panose="02020603050405020304" pitchFamily="18" charset="0"/>
            </a:endParaRPr>
          </a:p>
        </p:txBody>
      </p:sp>
      <p:sp>
        <p:nvSpPr>
          <p:cNvPr id="10"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
        <p:nvSpPr>
          <p:cNvPr id="3" name="Rounded Rectangle 2"/>
          <p:cNvSpPr/>
          <p:nvPr/>
        </p:nvSpPr>
        <p:spPr>
          <a:xfrm>
            <a:off x="609600" y="5823725"/>
            <a:ext cx="10744200" cy="872971"/>
          </a:xfrm>
          <a:prstGeom prst="roundRect">
            <a:avLst>
              <a:gd name="adj" fmla="val 6355"/>
            </a:avLst>
          </a:prstGeom>
          <a:solidFill>
            <a:schemeClr val="accent2">
              <a:lumMod val="20000"/>
              <a:lumOff val="80000"/>
            </a:schemeClr>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dirty="0">
                <a:solidFill>
                  <a:srgbClr val="002060"/>
                </a:solidFill>
              </a:rPr>
              <a:t>          </a:t>
            </a:r>
          </a:p>
          <a:p>
            <a:r>
              <a:rPr lang="lv-LV" dirty="0">
                <a:solidFill>
                  <a:srgbClr val="002060"/>
                </a:solidFill>
              </a:rPr>
              <a:t>       Deklarētajam aprēķinam maksājumi, kuri veikti saskaņā ar </a:t>
            </a:r>
            <a:r>
              <a:rPr lang="lv-LV" dirty="0" err="1">
                <a:solidFill>
                  <a:srgbClr val="002060"/>
                </a:solidFill>
              </a:rPr>
              <a:t>termiņpagarinājumu</a:t>
            </a:r>
            <a:r>
              <a:rPr lang="lv-LV" dirty="0">
                <a:solidFill>
                  <a:srgbClr val="002060"/>
                </a:solidFill>
              </a:rPr>
              <a:t> grafiku, netiek atņemti</a:t>
            </a:r>
          </a:p>
          <a:p>
            <a:r>
              <a:rPr lang="lv-LV" dirty="0">
                <a:solidFill>
                  <a:srgbClr val="002060"/>
                </a:solidFill>
              </a:rPr>
              <a:t> </a:t>
            </a: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823725"/>
            <a:ext cx="365760" cy="3720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 y="3383280"/>
            <a:ext cx="10866120" cy="220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7785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3200" dirty="0"/>
              <a:t> Pārskata perioda </a:t>
            </a:r>
            <a:br>
              <a:rPr lang="lv-LV" sz="3200" dirty="0"/>
            </a:br>
            <a:r>
              <a:rPr lang="lv-LV" sz="3200" dirty="0"/>
              <a:t>apkopojums – salīdzināšana</a:t>
            </a:r>
          </a:p>
        </p:txBody>
      </p:sp>
      <p:sp>
        <p:nvSpPr>
          <p:cNvPr id="4" name="Rectangle 3"/>
          <p:cNvSpPr/>
          <p:nvPr/>
        </p:nvSpPr>
        <p:spPr>
          <a:xfrm>
            <a:off x="838200" y="1996440"/>
            <a:ext cx="10241280" cy="4801314"/>
          </a:xfrm>
          <a:prstGeom prst="rect">
            <a:avLst/>
          </a:prstGeom>
        </p:spPr>
        <p:txBody>
          <a:bodyPr wrap="square">
            <a:spAutoFit/>
          </a:bodyPr>
          <a:lstStyle/>
          <a:p>
            <a:pPr algn="just"/>
            <a:r>
              <a:rPr lang="lv-LV" dirty="0"/>
              <a:t>	- katrai saistībai viens ieraksts par katru maksājumu, kurš periodā sedzis pamatsummu vai soda naudu (tiek attēlota attiecinātā iemaksa) </a:t>
            </a:r>
          </a:p>
          <a:p>
            <a:pPr algn="just"/>
            <a:endParaRPr lang="lv-LV" dirty="0"/>
          </a:p>
          <a:p>
            <a:pPr algn="just"/>
            <a:endParaRPr lang="lv-LV" dirty="0"/>
          </a:p>
          <a:p>
            <a:pPr algn="just"/>
            <a:endParaRPr lang="lv-LV" dirty="0"/>
          </a:p>
          <a:p>
            <a:pPr algn="just"/>
            <a:endParaRPr lang="lv-LV" dirty="0"/>
          </a:p>
          <a:p>
            <a:pPr algn="just"/>
            <a:endParaRPr lang="lv-LV" dirty="0"/>
          </a:p>
          <a:p>
            <a:pPr algn="just"/>
            <a:endParaRPr lang="lv-LV" dirty="0"/>
          </a:p>
          <a:p>
            <a:r>
              <a:rPr lang="lv-LV" i="1" dirty="0"/>
              <a:t>	- </a:t>
            </a:r>
            <a:r>
              <a:rPr lang="lv-LV" dirty="0"/>
              <a:t>viens ieraksts par periodā </a:t>
            </a:r>
            <a:r>
              <a:rPr lang="lv-LV" b="1" dirty="0"/>
              <a:t>kopējo aprēķināto </a:t>
            </a:r>
            <a:r>
              <a:rPr lang="lv-LV" dirty="0"/>
              <a:t>nokavējuma naudu</a:t>
            </a:r>
          </a:p>
          <a:p>
            <a:r>
              <a:rPr lang="lv-LV" dirty="0"/>
              <a:t>	- viens ieraksts par periodā </a:t>
            </a:r>
            <a:r>
              <a:rPr lang="lv-LV" b="1" dirty="0"/>
              <a:t>kopējo samaksāto </a:t>
            </a:r>
            <a:r>
              <a:rPr lang="lv-LV" dirty="0"/>
              <a:t>nokavējuma naudu</a:t>
            </a:r>
          </a:p>
          <a:p>
            <a:r>
              <a:rPr lang="lv-LV" dirty="0"/>
              <a:t>	- viens ieraksts par periodā norādīto ar samazinājumiem </a:t>
            </a:r>
            <a:r>
              <a:rPr lang="lv-LV" b="1" dirty="0"/>
              <a:t>savstarpēji segto </a:t>
            </a:r>
            <a:r>
              <a:rPr lang="lv-LV" dirty="0"/>
              <a:t>nokavējuma naudu</a:t>
            </a:r>
          </a:p>
          <a:p>
            <a:pPr algn="just"/>
            <a:endParaRPr lang="lv-LV" dirty="0"/>
          </a:p>
          <a:p>
            <a:pPr algn="just"/>
            <a:endParaRPr lang="lv-LV" dirty="0"/>
          </a:p>
          <a:p>
            <a:pPr marL="342900" lvl="0" indent="-342900" algn="just">
              <a:spcAft>
                <a:spcPts val="0"/>
              </a:spcAft>
              <a:buFont typeface="Symbol" panose="05050102010706020507" pitchFamily="18" charset="2"/>
              <a:buChar char=""/>
            </a:pPr>
            <a:endParaRPr lang="lv-LV" dirty="0">
              <a:latin typeface="Verdana" panose="020B060403050404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endParaRPr lang="lv-LV" dirty="0">
              <a:latin typeface="Verdana" panose="020B060403050404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endParaRPr lang="lv-LV" dirty="0">
              <a:latin typeface="Verdana" panose="020B0604030504040204" pitchFamily="34" charset="0"/>
              <a:ea typeface="Calibri" panose="020F0502020204030204" pitchFamily="34" charset="0"/>
              <a:cs typeface="Times New Roman" panose="02020603050405020304" pitchFamily="18" charset="0"/>
            </a:endParaRPr>
          </a:p>
        </p:txBody>
      </p:sp>
      <p:sp>
        <p:nvSpPr>
          <p:cNvPr id="10"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
        <p:nvSpPr>
          <p:cNvPr id="5" name="Rounded Rectangle 4"/>
          <p:cNvSpPr/>
          <p:nvPr/>
        </p:nvSpPr>
        <p:spPr>
          <a:xfrm>
            <a:off x="838200" y="2895600"/>
            <a:ext cx="10241280" cy="883919"/>
          </a:xfrm>
          <a:prstGeom prst="roundRect">
            <a:avLst/>
          </a:prstGeom>
          <a:solidFill>
            <a:schemeClr val="accent2">
              <a:lumMod val="20000"/>
              <a:lumOff val="80000"/>
            </a:schemeClr>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dirty="0">
                <a:solidFill>
                  <a:srgbClr val="002060"/>
                </a:solidFill>
              </a:rPr>
              <a:t>        Pārskatā iekļauti atlases periodā veiktie maksājumi neatkarīgi no tā, vai saistības periods, uz kuru maksājums attiecināts, ietilpst vai neietilpst atlases periodā</a:t>
            </a: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080" y="2875273"/>
            <a:ext cx="365760" cy="372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693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3200" dirty="0"/>
              <a:t> Pārskata perioda </a:t>
            </a:r>
            <a:br>
              <a:rPr lang="lv-LV" sz="3200" dirty="0"/>
            </a:br>
            <a:r>
              <a:rPr lang="lv-LV" sz="3200" dirty="0"/>
              <a:t>apkopojums – salīdzināšana</a:t>
            </a:r>
          </a:p>
        </p:txBody>
      </p:sp>
      <p:sp>
        <p:nvSpPr>
          <p:cNvPr id="4" name="Rectangle 3"/>
          <p:cNvSpPr/>
          <p:nvPr/>
        </p:nvSpPr>
        <p:spPr>
          <a:xfrm>
            <a:off x="838200" y="1996440"/>
            <a:ext cx="10241280" cy="2800767"/>
          </a:xfrm>
          <a:prstGeom prst="rect">
            <a:avLst/>
          </a:prstGeom>
        </p:spPr>
        <p:txBody>
          <a:bodyPr wrap="square">
            <a:spAutoFit/>
          </a:bodyPr>
          <a:lstStyle/>
          <a:p>
            <a:pPr lvl="0" algn="just">
              <a:spcAft>
                <a:spcPts val="0"/>
              </a:spcAft>
            </a:pPr>
            <a:r>
              <a:rPr lang="lv-LV" i="1" dirty="0"/>
              <a:t>	</a:t>
            </a:r>
          </a:p>
          <a:p>
            <a:pPr marL="342900" lvl="0" indent="-342900" algn="just">
              <a:spcAft>
                <a:spcPts val="0"/>
              </a:spcAft>
              <a:buFont typeface="Symbol" panose="05050102010706020507" pitchFamily="18" charset="2"/>
              <a:buChar char=""/>
            </a:pPr>
            <a:r>
              <a:rPr lang="x-none" dirty="0">
                <a:latin typeface="Verdana" panose="020B0604030504040204" pitchFamily="34" charset="0"/>
                <a:ea typeface="Calibri" panose="020F0502020204030204" pitchFamily="34" charset="0"/>
                <a:cs typeface="Times New Roman" panose="02020603050405020304" pitchFamily="18" charset="0"/>
              </a:rPr>
              <a:t>Informācija (</a:t>
            </a:r>
            <a:r>
              <a:rPr lang="x-none" b="1" i="1" dirty="0">
                <a:latin typeface="Verdana" panose="020B0604030504040204" pitchFamily="34" charset="0"/>
                <a:ea typeface="Calibri" panose="020F0502020204030204" pitchFamily="34" charset="0"/>
                <a:cs typeface="Times New Roman" panose="02020603050405020304" pitchFamily="18" charset="0"/>
              </a:rPr>
              <a:t>Parāds {</a:t>
            </a:r>
            <a:r>
              <a:rPr lang="lv-LV" b="1" i="1" dirty="0">
                <a:latin typeface="Verdana" panose="020B0604030504040204" pitchFamily="34" charset="0"/>
                <a:ea typeface="Calibri" panose="020F0502020204030204" pitchFamily="34" charset="0"/>
                <a:cs typeface="Times New Roman" panose="02020603050405020304" pitchFamily="18" charset="0"/>
              </a:rPr>
              <a:t>–</a:t>
            </a:r>
            <a:r>
              <a:rPr lang="x-none" b="1" i="1" dirty="0">
                <a:latin typeface="Verdana" panose="020B0604030504040204" pitchFamily="34" charset="0"/>
                <a:ea typeface="Calibri" panose="020F0502020204030204" pitchFamily="34" charset="0"/>
                <a:cs typeface="Times New Roman" panose="02020603050405020304" pitchFamily="18" charset="0"/>
              </a:rPr>
              <a:t>} / Pārmaksa {+}</a:t>
            </a:r>
            <a:r>
              <a:rPr lang="x-none" b="1" dirty="0">
                <a:latin typeface="Verdana" panose="020B0604030504040204" pitchFamily="34" charset="0"/>
                <a:ea typeface="Calibri" panose="020F0502020204030204" pitchFamily="34" charset="0"/>
                <a:cs typeface="Times New Roman" panose="02020603050405020304" pitchFamily="18" charset="0"/>
              </a:rPr>
              <a:t>)</a:t>
            </a:r>
            <a:r>
              <a:rPr lang="x-none" dirty="0">
                <a:latin typeface="Verdana" panose="020B0604030504040204" pitchFamily="34" charset="0"/>
                <a:ea typeface="Calibri" panose="020F0502020204030204" pitchFamily="34" charset="0"/>
                <a:cs typeface="Times New Roman" panose="02020603050405020304" pitchFamily="18" charset="0"/>
              </a:rPr>
              <a:t>, kas nepieciešama saistību un prasījumu atlikumu salīdzināšanai uz </a:t>
            </a:r>
            <a:r>
              <a:rPr lang="x-none" dirty="0" smtClean="0">
                <a:latin typeface="Verdana" panose="020B0604030504040204" pitchFamily="34" charset="0"/>
                <a:ea typeface="Calibri" panose="020F0502020204030204" pitchFamily="34" charset="0"/>
                <a:cs typeface="Times New Roman" panose="02020603050405020304" pitchFamily="18" charset="0"/>
              </a:rPr>
              <a:t>2021.</a:t>
            </a:r>
            <a:r>
              <a:rPr lang="lv-LV" dirty="0" smtClean="0">
                <a:latin typeface="Verdana" panose="020B0604030504040204" pitchFamily="34" charset="0"/>
                <a:ea typeface="Calibri" panose="020F0502020204030204" pitchFamily="34" charset="0"/>
                <a:cs typeface="Times New Roman" panose="02020603050405020304" pitchFamily="18" charset="0"/>
              </a:rPr>
              <a:t>gada 31.decembri</a:t>
            </a:r>
            <a:r>
              <a:rPr lang="x-none" dirty="0">
                <a:latin typeface="Verdana" panose="020B0604030504040204" pitchFamily="34" charset="0"/>
                <a:ea typeface="Calibri" panose="020F0502020204030204" pitchFamily="34" charset="0"/>
                <a:cs typeface="Times New Roman" panose="02020603050405020304" pitchFamily="18" charset="0"/>
              </a:rPr>
              <a:t>, redzama pārskata tabulas beigās rindā:</a:t>
            </a:r>
            <a:endParaRPr lang="lv-LV" dirty="0">
              <a:latin typeface="Verdana" panose="020B060403050404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endParaRPr lang="lv-LV" dirty="0">
              <a:latin typeface="Verdana" panose="020B060403050404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endParaRPr lang="lv-LV" dirty="0">
              <a:latin typeface="Verdana" panose="020B060403050404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endParaRPr lang="lv-LV" dirty="0">
              <a:latin typeface="Verdana" panose="020B060403050404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endParaRPr lang="lv-LV" dirty="0">
              <a:latin typeface="Verdana" panose="020B060403050404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endParaRPr lang="lv-LV" sz="1400" dirty="0">
              <a:latin typeface="Verdana" panose="020B0604030504040204" pitchFamily="34" charset="0"/>
              <a:ea typeface="Calibri" panose="020F0502020204030204" pitchFamily="34" charset="0"/>
              <a:cs typeface="Times New Roman" panose="02020603050405020304" pitchFamily="18" charset="0"/>
            </a:endParaRPr>
          </a:p>
          <a:p>
            <a:endParaRPr lang="lv-LV" dirty="0"/>
          </a:p>
        </p:txBody>
      </p:sp>
      <p:sp>
        <p:nvSpPr>
          <p:cNvPr id="10"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pic>
        <p:nvPicPr>
          <p:cNvPr id="4098"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520" y="3509606"/>
            <a:ext cx="9966960" cy="101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4192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t>Par datu salīdzināšanu</a:t>
            </a:r>
          </a:p>
        </p:txBody>
      </p:sp>
      <p:sp>
        <p:nvSpPr>
          <p:cNvPr id="3" name="Rectangle 2"/>
          <p:cNvSpPr/>
          <p:nvPr/>
        </p:nvSpPr>
        <p:spPr>
          <a:xfrm>
            <a:off x="1249680" y="1859340"/>
            <a:ext cx="10104120" cy="3416320"/>
          </a:xfrm>
          <a:prstGeom prst="rect">
            <a:avLst/>
          </a:prstGeom>
        </p:spPr>
        <p:txBody>
          <a:bodyPr wrap="square">
            <a:spAutoFit/>
          </a:bodyPr>
          <a:lstStyle/>
          <a:p>
            <a:pPr algn="just">
              <a:spcAft>
                <a:spcPts val="0"/>
              </a:spcAft>
            </a:pPr>
            <a:endParaRPr lang="lv-LV" sz="2400" dirty="0">
              <a:latin typeface="Verdana" panose="020B0604030504040204" pitchFamily="34" charset="0"/>
              <a:ea typeface="Calibri" panose="020F0502020204030204" pitchFamily="34" charset="0"/>
              <a:cs typeface="Times New Roman" panose="02020603050405020304" pitchFamily="18" charset="0"/>
            </a:endParaRPr>
          </a:p>
          <a:p>
            <a:pPr algn="just">
              <a:spcAft>
                <a:spcPts val="0"/>
              </a:spcAft>
            </a:pPr>
            <a:r>
              <a:rPr lang="lv-LV" sz="2400" dirty="0">
                <a:latin typeface="Verdana" panose="020B0604030504040204" pitchFamily="34" charset="0"/>
                <a:ea typeface="Calibri" panose="020F0502020204030204" pitchFamily="34" charset="0"/>
                <a:cs typeface="Times New Roman" panose="02020603050405020304" pitchFamily="18" charset="0"/>
              </a:rPr>
              <a:t>Nodokļu maksātājiem, kas grāmatvedību </a:t>
            </a:r>
            <a:r>
              <a:rPr lang="lv-LV" sz="2400" b="1" dirty="0">
                <a:latin typeface="Verdana" panose="020B0604030504040204" pitchFamily="34" charset="0"/>
                <a:ea typeface="Calibri" panose="020F0502020204030204" pitchFamily="34" charset="0"/>
                <a:cs typeface="Times New Roman" panose="02020603050405020304" pitchFamily="18" charset="0"/>
              </a:rPr>
              <a:t>kārto vienkāršā ieraksta sistēmā</a:t>
            </a:r>
            <a:r>
              <a:rPr lang="lv-LV" sz="2400" dirty="0">
                <a:latin typeface="Verdana" panose="020B0604030504040204" pitchFamily="34" charset="0"/>
                <a:ea typeface="Calibri" panose="020F0502020204030204" pitchFamily="34" charset="0"/>
                <a:cs typeface="Times New Roman" panose="02020603050405020304" pitchFamily="18" charset="0"/>
              </a:rPr>
              <a:t>, t.i</a:t>
            </a:r>
            <a:r>
              <a:rPr lang="lv-LV" sz="2400" dirty="0" smtClean="0">
                <a:latin typeface="Verdana" panose="020B0604030504040204" pitchFamily="34" charset="0"/>
                <a:ea typeface="Calibri" panose="020F0502020204030204" pitchFamily="34" charset="0"/>
                <a:cs typeface="Times New Roman" panose="02020603050405020304" pitchFamily="18" charset="0"/>
              </a:rPr>
              <a:t>., pēc </a:t>
            </a:r>
            <a:r>
              <a:rPr lang="lv-LV" sz="2400" dirty="0">
                <a:latin typeface="Verdana" panose="020B0604030504040204" pitchFamily="34" charset="0"/>
                <a:ea typeface="Calibri" panose="020F0502020204030204" pitchFamily="34" charset="0"/>
                <a:cs typeface="Times New Roman" panose="02020603050405020304" pitchFamily="18" charset="0"/>
              </a:rPr>
              <a:t>naudas plūsmas principa – ieņēmumus uzskaita tad, kad tie ir saņemti, bet izdevumus – tad,  kad tie ir izdarīti</a:t>
            </a:r>
            <a:r>
              <a:rPr lang="lv-LV" sz="2400" b="1" dirty="0">
                <a:latin typeface="Verdana" panose="020B0604030504040204" pitchFamily="34" charset="0"/>
                <a:ea typeface="Calibri" panose="020F0502020204030204" pitchFamily="34" charset="0"/>
                <a:cs typeface="Times New Roman" panose="02020603050405020304" pitchFamily="18" charset="0"/>
              </a:rPr>
              <a:t>, </a:t>
            </a:r>
            <a:r>
              <a:rPr lang="lv-LV" sz="2400" dirty="0">
                <a:latin typeface="Verdana" panose="020B0604030504040204" pitchFamily="34" charset="0"/>
                <a:ea typeface="Calibri" panose="020F0502020204030204" pitchFamily="34" charset="0"/>
                <a:cs typeface="Times New Roman" panose="02020603050405020304" pitchFamily="18" charset="0"/>
              </a:rPr>
              <a:t>nodokļu  saistību un prasību </a:t>
            </a:r>
            <a:r>
              <a:rPr lang="lv-LV" sz="2400" dirty="0">
                <a:latin typeface="Verdana" panose="020B0604030504040204" pitchFamily="34" charset="0"/>
                <a:ea typeface="Times New Roman" panose="02020603050405020304" pitchFamily="18" charset="0"/>
                <a:cs typeface="Times New Roman" panose="02020603050405020304" pitchFamily="18" charset="0"/>
              </a:rPr>
              <a:t>atlikumu </a:t>
            </a:r>
            <a:r>
              <a:rPr lang="lv-LV" sz="2400" dirty="0" smtClean="0">
                <a:latin typeface="Verdana" panose="020B0604030504040204" pitchFamily="34" charset="0"/>
                <a:ea typeface="Times New Roman" panose="02020603050405020304" pitchFamily="18" charset="0"/>
                <a:cs typeface="Times New Roman" panose="02020603050405020304" pitchFamily="18" charset="0"/>
              </a:rPr>
              <a:t>salīdzināšanai iesakām </a:t>
            </a:r>
            <a:r>
              <a:rPr lang="lv-LV" sz="2400" dirty="0">
                <a:latin typeface="Verdana" panose="020B0604030504040204" pitchFamily="34" charset="0"/>
                <a:ea typeface="Times New Roman" panose="02020603050405020304" pitchFamily="18" charset="0"/>
                <a:cs typeface="Times New Roman" panose="02020603050405020304" pitchFamily="18" charset="0"/>
              </a:rPr>
              <a:t>izmantot pārskatu </a:t>
            </a:r>
            <a:r>
              <a:rPr lang="lv-LV" sz="2400" b="1" dirty="0">
                <a:solidFill>
                  <a:schemeClr val="tx2"/>
                </a:solidFill>
                <a:latin typeface="Verdana" panose="020B0604030504040204" pitchFamily="34" charset="0"/>
                <a:ea typeface="Calibri" panose="020F0502020204030204" pitchFamily="34" charset="0"/>
                <a:cs typeface="Times New Roman" panose="02020603050405020304" pitchFamily="18" charset="0"/>
              </a:rPr>
              <a:t>“Budžeta maksājumu nomaksas stāvoklis”</a:t>
            </a:r>
            <a:endParaRPr lang="lv-LV" sz="2400" dirty="0">
              <a:solidFill>
                <a:schemeClr val="tx2"/>
              </a:solidFill>
              <a:latin typeface="Verdana" panose="020B0604030504040204" pitchFamily="34" charset="0"/>
              <a:ea typeface="Times New Roman" panose="02020603050405020304" pitchFamily="18" charset="0"/>
              <a:cs typeface="Times New Roman" panose="02020603050405020304" pitchFamily="18" charset="0"/>
            </a:endParaRPr>
          </a:p>
          <a:p>
            <a:pPr algn="just">
              <a:spcAft>
                <a:spcPts val="0"/>
              </a:spcAft>
            </a:pPr>
            <a:endParaRPr lang="lv-LV" sz="2400" dirty="0">
              <a:latin typeface="Verdana" panose="020B0604030504040204" pitchFamily="34" charset="0"/>
              <a:ea typeface="Calibri" panose="020F0502020204030204" pitchFamily="34" charset="0"/>
              <a:cs typeface="Times New Roman" panose="02020603050405020304" pitchFamily="18" charset="0"/>
            </a:endParaRPr>
          </a:p>
          <a:p>
            <a:pPr algn="just"/>
            <a:endParaRPr lang="lv-LV" sz="2400" dirty="0">
              <a:latin typeface="Verdana" panose="020B0604030504040204" pitchFamily="34" charset="0"/>
              <a:ea typeface="Calibri" panose="020F0502020204030204" pitchFamily="34" charset="0"/>
              <a:cs typeface="Times New Roman" panose="02020603050405020304" pitchFamily="18" charset="0"/>
            </a:endParaRPr>
          </a:p>
        </p:txBody>
      </p:sp>
      <p:pic>
        <p:nvPicPr>
          <p:cNvPr id="4"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009" y="1690688"/>
            <a:ext cx="552381" cy="561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31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t>Par datu salīdzināšanu</a:t>
            </a:r>
          </a:p>
        </p:txBody>
      </p:sp>
      <p:sp>
        <p:nvSpPr>
          <p:cNvPr id="3" name="Rectangle 2"/>
          <p:cNvSpPr/>
          <p:nvPr/>
        </p:nvSpPr>
        <p:spPr>
          <a:xfrm>
            <a:off x="1249680" y="1859340"/>
            <a:ext cx="10104120" cy="1661993"/>
          </a:xfrm>
          <a:prstGeom prst="rect">
            <a:avLst/>
          </a:prstGeom>
        </p:spPr>
        <p:txBody>
          <a:bodyPr wrap="square">
            <a:spAutoFit/>
          </a:bodyPr>
          <a:lstStyle/>
          <a:p>
            <a:pPr algn="just">
              <a:spcAft>
                <a:spcPts val="0"/>
              </a:spcAft>
            </a:pPr>
            <a:endParaRPr lang="lv-LV" sz="2400" dirty="0">
              <a:latin typeface="Verdana" panose="020B0604030504040204" pitchFamily="34" charset="0"/>
              <a:ea typeface="Calibri" panose="020F0502020204030204" pitchFamily="34" charset="0"/>
              <a:cs typeface="Times New Roman" panose="02020603050405020304" pitchFamily="18" charset="0"/>
            </a:endParaRPr>
          </a:p>
          <a:p>
            <a:pPr algn="just"/>
            <a:r>
              <a:rPr lang="lv-LV" dirty="0"/>
              <a:t>Pārskats “Budžeta maksājumu nomaksas stāvoklis” ir atrodams EDS sadaļā “Pārskati” – “Budžeta maksājumu nomaksas stāvoklis un veiktie maksājumi”, kā arī sadaļā “Maksājumi” – “Nomaksas stāvoklis”.</a:t>
            </a:r>
          </a:p>
          <a:p>
            <a:pPr algn="just">
              <a:spcAft>
                <a:spcPts val="0"/>
              </a:spcAft>
            </a:pPr>
            <a:endParaRPr lang="lv-LV" sz="2400" dirty="0">
              <a:latin typeface="Verdana" panose="020B0604030504040204" pitchFamily="34" charset="0"/>
              <a:ea typeface="Calibri" panose="020F0502020204030204" pitchFamily="34" charset="0"/>
              <a:cs typeface="Times New Roman" panose="02020603050405020304" pitchFamily="18" charset="0"/>
            </a:endParaRPr>
          </a:p>
        </p:txBody>
      </p:sp>
      <p:pic>
        <p:nvPicPr>
          <p:cNvPr id="4"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009" y="1690688"/>
            <a:ext cx="552381" cy="5619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850" y="3307081"/>
            <a:ext cx="5741670" cy="3404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3311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441325"/>
            <a:ext cx="10515600" cy="1325563"/>
          </a:xfrm>
        </p:spPr>
        <p:txBody>
          <a:bodyPr/>
          <a:lstStyle/>
          <a:p>
            <a:pPr algn="ctr"/>
            <a:r>
              <a:rPr lang="lv-LV" dirty="0"/>
              <a:t>Neattiecināto iemaksu salīdzināšana</a:t>
            </a:r>
          </a:p>
        </p:txBody>
      </p:sp>
      <p:sp>
        <p:nvSpPr>
          <p:cNvPr id="3" name="Rectangle 2"/>
          <p:cNvSpPr/>
          <p:nvPr/>
        </p:nvSpPr>
        <p:spPr>
          <a:xfrm>
            <a:off x="822960" y="2136339"/>
            <a:ext cx="10043160" cy="2677656"/>
          </a:xfrm>
          <a:prstGeom prst="rect">
            <a:avLst/>
          </a:prstGeom>
        </p:spPr>
        <p:txBody>
          <a:bodyPr wrap="square">
            <a:spAutoFit/>
          </a:bodyPr>
          <a:lstStyle/>
          <a:p>
            <a:pPr algn="just">
              <a:spcAft>
                <a:spcPts val="0"/>
              </a:spcAft>
            </a:pPr>
            <a:r>
              <a:rPr lang="lv-LV" sz="2400" dirty="0">
                <a:latin typeface="+mj-lt"/>
                <a:ea typeface="Times New Roman" panose="02020603050405020304" pitchFamily="18" charset="0"/>
                <a:cs typeface="Times New Roman" panose="02020603050405020304" pitchFamily="18" charset="0"/>
              </a:rPr>
              <a:t>	Vienotajā nodokļu kontā iemaksāto, bet uz 31.12.202X. vēl pret saistību neattiecināto iemaksu summu, kas uzrādīta uzņēmuma grāmatvedības uzskaites attiecīgajā kontā, uzņēmums var salīdzināt ar </a:t>
            </a:r>
            <a:r>
              <a:rPr lang="lv-LV" sz="2400" b="1" dirty="0">
                <a:latin typeface="+mj-lt"/>
                <a:ea typeface="Times New Roman" panose="02020603050405020304" pitchFamily="18" charset="0"/>
                <a:cs typeface="Times New Roman" panose="02020603050405020304" pitchFamily="18" charset="0"/>
              </a:rPr>
              <a:t>pārskatā “Budžeta maksājumu nomaksas stāvoklis”</a:t>
            </a:r>
            <a:r>
              <a:rPr lang="lv-LV" sz="2400" dirty="0">
                <a:latin typeface="+mj-lt"/>
                <a:ea typeface="Times New Roman" panose="02020603050405020304" pitchFamily="18" charset="0"/>
                <a:cs typeface="Times New Roman" panose="02020603050405020304" pitchFamily="18" charset="0"/>
              </a:rPr>
              <a:t> rindas </a:t>
            </a:r>
            <a:r>
              <a:rPr lang="lv-LV" sz="2400" b="1" dirty="0">
                <a:latin typeface="+mj-lt"/>
                <a:ea typeface="Times New Roman" panose="02020603050405020304" pitchFamily="18" charset="0"/>
                <a:cs typeface="Times New Roman" panose="02020603050405020304" pitchFamily="18" charset="0"/>
              </a:rPr>
              <a:t>“Neattiecināmās iemaksas</a:t>
            </a:r>
            <a:r>
              <a:rPr lang="lv-LV" sz="2400" dirty="0">
                <a:latin typeface="+mj-lt"/>
              </a:rPr>
              <a:t>” redzamo summu</a:t>
            </a:r>
          </a:p>
          <a:p>
            <a:pPr algn="just"/>
            <a:r>
              <a:rPr lang="lv-LV" sz="2400" dirty="0">
                <a:latin typeface="+mj-lt"/>
                <a:ea typeface="Times New Roman" panose="02020603050405020304" pitchFamily="18" charset="0"/>
                <a:cs typeface="Times New Roman" panose="02020603050405020304" pitchFamily="18" charset="0"/>
              </a:rPr>
              <a:t> </a:t>
            </a:r>
            <a:endParaRPr lang="lv-LV" sz="2400" dirty="0">
              <a:latin typeface="+mj-lt"/>
              <a:ea typeface="Calibri" panose="020F0502020204030204" pitchFamily="34" charset="0"/>
              <a:cs typeface="Times New Roman" panose="02020603050405020304" pitchFamily="18"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 y="1766888"/>
            <a:ext cx="584693" cy="594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11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441325"/>
            <a:ext cx="10515600" cy="1325563"/>
          </a:xfrm>
        </p:spPr>
        <p:txBody>
          <a:bodyPr/>
          <a:lstStyle/>
          <a:p>
            <a:pPr algn="ctr"/>
            <a:r>
              <a:rPr lang="lv-LV" dirty="0"/>
              <a:t>Neattiecināto iemaksu salīdzināšana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 y="1630680"/>
            <a:ext cx="1027176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511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349885"/>
            <a:ext cx="10515600" cy="1325563"/>
          </a:xfrm>
        </p:spPr>
        <p:txBody>
          <a:bodyPr/>
          <a:lstStyle/>
          <a:p>
            <a:pPr algn="ctr"/>
            <a:r>
              <a:rPr lang="lv-LV" dirty="0"/>
              <a:t>Citos kontos veikto iemaksu salīdzināšana</a:t>
            </a:r>
          </a:p>
        </p:txBody>
      </p:sp>
      <p:pic>
        <p:nvPicPr>
          <p:cNvPr id="1026" name="Picture 1" descr="image002"/>
          <p:cNvPicPr>
            <a:picLocks noChangeAspect="1" noChangeArrowheads="1"/>
          </p:cNvPicPr>
          <p:nvPr/>
        </p:nvPicPr>
        <p:blipFill rotWithShape="1">
          <a:blip r:embed="rId3">
            <a:extLst>
              <a:ext uri="{28A0092B-C50C-407E-A947-70E740481C1C}">
                <a14:useLocalDpi xmlns:a14="http://schemas.microsoft.com/office/drawing/2010/main" val="0"/>
              </a:ext>
            </a:extLst>
          </a:blip>
          <a:srcRect l="19232" t="15359" b="22867"/>
          <a:stretch/>
        </p:blipFill>
        <p:spPr bwMode="auto">
          <a:xfrm>
            <a:off x="792480" y="2956560"/>
            <a:ext cx="10911840" cy="3200400"/>
          </a:xfrm>
          <a:prstGeom prst="rect">
            <a:avLst/>
          </a:prstGeom>
          <a:noFill/>
          <a:ln w="38100">
            <a:solidFill>
              <a:schemeClr val="tx1">
                <a:lumMod val="25000"/>
                <a:lumOff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792480" y="1798320"/>
            <a:ext cx="10911840" cy="923330"/>
          </a:xfrm>
          <a:prstGeom prst="rect">
            <a:avLst/>
          </a:prstGeom>
        </p:spPr>
        <p:txBody>
          <a:bodyPr wrap="square">
            <a:spAutoFit/>
          </a:bodyPr>
          <a:lstStyle/>
          <a:p>
            <a:pPr algn="just">
              <a:spcAft>
                <a:spcPts val="0"/>
              </a:spcAft>
            </a:pPr>
            <a:r>
              <a:rPr lang="lv-LV" dirty="0">
                <a:latin typeface="Verdana" panose="020B0604030504040204" pitchFamily="34" charset="0"/>
                <a:ea typeface="Calibri" panose="020F0502020204030204" pitchFamily="34" charset="0"/>
                <a:cs typeface="Times New Roman" panose="02020603050405020304" pitchFamily="18" charset="0"/>
              </a:rPr>
              <a:t>Veikto iemaksu kontā - </a:t>
            </a:r>
            <a:r>
              <a:rPr lang="lv-LV" b="1" dirty="0">
                <a:latin typeface="Verdana" panose="020B0604030504040204" pitchFamily="34" charset="0"/>
                <a:ea typeface="Calibri" panose="020F0502020204030204" pitchFamily="34" charset="0"/>
                <a:cs typeface="Times New Roman" panose="02020603050405020304" pitchFamily="18" charset="0"/>
              </a:rPr>
              <a:t>Obligātā iemaksa par vieglo taksometru, ar kuru tiek veikti pārvadājumi </a:t>
            </a:r>
            <a:r>
              <a:rPr lang="lv-LV" dirty="0">
                <a:latin typeface="Verdana" panose="020B0604030504040204" pitchFamily="34" charset="0"/>
                <a:ea typeface="Calibri" panose="020F0502020204030204" pitchFamily="34" charset="0"/>
                <a:cs typeface="Times New Roman" panose="02020603050405020304" pitchFamily="18" charset="0"/>
              </a:rPr>
              <a:t>vai</a:t>
            </a:r>
            <a:r>
              <a:rPr lang="lv-LV" b="1" dirty="0">
                <a:latin typeface="Verdana" panose="020B0604030504040204" pitchFamily="34" charset="0"/>
                <a:ea typeface="Calibri" panose="020F0502020204030204" pitchFamily="34" charset="0"/>
                <a:cs typeface="Times New Roman" panose="02020603050405020304" pitchFamily="18" charset="0"/>
              </a:rPr>
              <a:t> kontā Drošības nauda akcīzes precēm</a:t>
            </a:r>
            <a:r>
              <a:rPr lang="lv-LV" dirty="0">
                <a:latin typeface="Verdana" panose="020B0604030504040204" pitchFamily="34" charset="0"/>
                <a:ea typeface="Calibri" panose="020F0502020204030204" pitchFamily="34" charset="0"/>
                <a:cs typeface="Times New Roman" panose="02020603050405020304" pitchFamily="18" charset="0"/>
              </a:rPr>
              <a:t>, atlikumus uzņēmums var salīdzināt EDS sadaļā “Maksājumi”  - “Citi konti”.</a:t>
            </a:r>
          </a:p>
        </p:txBody>
      </p:sp>
    </p:spTree>
    <p:extLst>
      <p:ext uri="{BB962C8B-B14F-4D97-AF65-F5344CB8AC3E}">
        <p14:creationId xmlns:p14="http://schemas.microsoft.com/office/powerpoint/2010/main" val="1469046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49680" y="351235"/>
            <a:ext cx="9387840" cy="5539978"/>
          </a:xfrm>
          <a:prstGeom prst="rect">
            <a:avLst/>
          </a:prstGeom>
        </p:spPr>
        <p:txBody>
          <a:bodyPr wrap="square">
            <a:spAutoFit/>
          </a:bodyPr>
          <a:lstStyle/>
          <a:p>
            <a:pPr algn="just">
              <a:spcAft>
                <a:spcPts val="0"/>
              </a:spcAft>
            </a:pPr>
            <a:endParaRPr lang="lv-LV" dirty="0">
              <a:latin typeface="Verdana" panose="020B0604030504040204" pitchFamily="34" charset="0"/>
              <a:ea typeface="Calibri" panose="020F0502020204030204" pitchFamily="34" charset="0"/>
              <a:cs typeface="Times New Roman" panose="02020603050405020304" pitchFamily="18" charset="0"/>
            </a:endParaRPr>
          </a:p>
          <a:p>
            <a:pPr algn="just">
              <a:spcAft>
                <a:spcPts val="0"/>
              </a:spcAft>
            </a:pPr>
            <a:endParaRPr lang="lv-LV" dirty="0">
              <a:latin typeface="Verdana" panose="020B0604030504040204" pitchFamily="34" charset="0"/>
              <a:ea typeface="Calibri" panose="020F0502020204030204" pitchFamily="34" charset="0"/>
              <a:cs typeface="Times New Roman" panose="02020603050405020304" pitchFamily="18" charset="0"/>
            </a:endParaRPr>
          </a:p>
          <a:p>
            <a:pPr algn="just">
              <a:spcAft>
                <a:spcPts val="0"/>
              </a:spcAft>
            </a:pPr>
            <a:endParaRPr lang="lv-LV" dirty="0">
              <a:latin typeface="Verdana" panose="020B0604030504040204" pitchFamily="34" charset="0"/>
              <a:ea typeface="Calibri" panose="020F0502020204030204" pitchFamily="34" charset="0"/>
              <a:cs typeface="Times New Roman" panose="02020603050405020304" pitchFamily="18" charset="0"/>
            </a:endParaRPr>
          </a:p>
          <a:p>
            <a:pPr algn="just">
              <a:spcAft>
                <a:spcPts val="0"/>
              </a:spcAft>
            </a:pPr>
            <a:endParaRPr lang="lv-LV" dirty="0">
              <a:latin typeface="Verdana" panose="020B0604030504040204" pitchFamily="34" charset="0"/>
              <a:ea typeface="Calibri" panose="020F0502020204030204" pitchFamily="34" charset="0"/>
              <a:cs typeface="Times New Roman" panose="02020603050405020304" pitchFamily="18" charset="0"/>
            </a:endParaRPr>
          </a:p>
          <a:p>
            <a:pPr algn="just">
              <a:spcAft>
                <a:spcPts val="0"/>
              </a:spcAft>
            </a:pPr>
            <a:endParaRPr lang="lv-LV" dirty="0">
              <a:latin typeface="Verdana" panose="020B0604030504040204" pitchFamily="34" charset="0"/>
              <a:ea typeface="Calibri" panose="020F0502020204030204" pitchFamily="34" charset="0"/>
              <a:cs typeface="Times New Roman" panose="02020603050405020304" pitchFamily="18" charset="0"/>
            </a:endParaRPr>
          </a:p>
          <a:p>
            <a:pPr algn="just">
              <a:spcAft>
                <a:spcPts val="0"/>
              </a:spcAft>
            </a:pPr>
            <a:endParaRPr lang="lv-LV" dirty="0">
              <a:latin typeface="Verdana" panose="020B0604030504040204" pitchFamily="34" charset="0"/>
              <a:ea typeface="Calibri" panose="020F0502020204030204" pitchFamily="34" charset="0"/>
              <a:cs typeface="Times New Roman" panose="02020603050405020304" pitchFamily="18" charset="0"/>
            </a:endParaRPr>
          </a:p>
          <a:p>
            <a:pPr algn="just">
              <a:spcAft>
                <a:spcPts val="0"/>
              </a:spcAft>
            </a:pPr>
            <a:r>
              <a:rPr lang="lv-LV" sz="2000" dirty="0">
                <a:ea typeface="Calibri" panose="020F0502020204030204" pitchFamily="34" charset="0"/>
                <a:cs typeface="Times New Roman" panose="02020603050405020304" pitchFamily="18" charset="0"/>
              </a:rPr>
              <a:t>U</a:t>
            </a:r>
            <a:r>
              <a:rPr lang="lv-LV" sz="2000" dirty="0">
                <a:ea typeface="Calibri" panose="020F0502020204030204" pitchFamily="34" charset="0"/>
              </a:rPr>
              <a:t>zņēmumam ir jāvēršas VID  tikai tad, ja veicot inventarizāciju uzņēmums konstatē, ka tā dati par prasījumu un saistību summām, kuras attiecas uz VID administrētajiem nodokļiem, nodevām un citiem uz valsts budžetu attiecināmiem maksājumiem, </a:t>
            </a:r>
            <a:r>
              <a:rPr lang="lv-LV" sz="2000" b="1" dirty="0">
                <a:ea typeface="Calibri" panose="020F0502020204030204" pitchFamily="34" charset="0"/>
              </a:rPr>
              <a:t>atšķiras no VID EDS</a:t>
            </a:r>
            <a:r>
              <a:rPr lang="lv-LV" sz="2000" dirty="0">
                <a:ea typeface="Calibri" panose="020F0502020204030204" pitchFamily="34" charset="0"/>
              </a:rPr>
              <a:t> </a:t>
            </a:r>
            <a:r>
              <a:rPr lang="lv-LV" sz="2000" b="1" dirty="0">
                <a:ea typeface="Calibri" panose="020F0502020204030204" pitchFamily="34" charset="0"/>
              </a:rPr>
              <a:t>pieejamiem datiem</a:t>
            </a:r>
            <a:r>
              <a:rPr lang="lv-LV" sz="2000" dirty="0">
                <a:ea typeface="Calibri" panose="020F0502020204030204" pitchFamily="34" charset="0"/>
              </a:rPr>
              <a:t>.</a:t>
            </a:r>
          </a:p>
          <a:p>
            <a:pPr algn="just">
              <a:spcAft>
                <a:spcPts val="0"/>
              </a:spcAft>
            </a:pPr>
            <a:endParaRPr lang="lv-LV" sz="2000" dirty="0">
              <a:ea typeface="Calibri" panose="020F0502020204030204" pitchFamily="34" charset="0"/>
            </a:endParaRPr>
          </a:p>
          <a:p>
            <a:pPr algn="just">
              <a:spcAft>
                <a:spcPts val="0"/>
              </a:spcAft>
            </a:pPr>
            <a:r>
              <a:rPr lang="lv-LV" dirty="0">
                <a:ea typeface="Calibri" panose="020F0502020204030204" pitchFamily="34" charset="0"/>
              </a:rPr>
              <a:t>	- ja, salīdzinot grāmatvedības uzskaites datus ar VID EDS pieejamiem datiem, prasījumu un saistību summas ar VID administrētajiem nodokļiem, nodevām un citiem uz valsts budžetu attiecināmiem maksājumiem sakrīt bilances datumā, tad uzņēmumam nav jāvēršas VID, lai apstiprinātu šo informāciju. </a:t>
            </a:r>
            <a:endParaRPr lang="lv-LV" sz="2400" dirty="0">
              <a:ea typeface="Calibri" panose="020F0502020204030204" pitchFamily="34" charset="0"/>
            </a:endParaRPr>
          </a:p>
          <a:p>
            <a:pPr algn="just">
              <a:spcAft>
                <a:spcPts val="0"/>
              </a:spcAft>
            </a:pPr>
            <a:r>
              <a:rPr lang="lv-LV" dirty="0">
                <a:ea typeface="Calibri" panose="020F0502020204030204" pitchFamily="34" charset="0"/>
              </a:rPr>
              <a:t> </a:t>
            </a:r>
            <a:endParaRPr lang="lv-LV" sz="2400" dirty="0">
              <a:ea typeface="Calibri" panose="020F0502020204030204" pitchFamily="34" charset="0"/>
            </a:endParaRPr>
          </a:p>
          <a:p>
            <a:pPr algn="just">
              <a:spcAft>
                <a:spcPts val="0"/>
              </a:spcAft>
            </a:pPr>
            <a:r>
              <a:rPr lang="lv-LV" dirty="0">
                <a:ea typeface="Calibri" panose="020F0502020204030204" pitchFamily="34" charset="0"/>
              </a:rPr>
              <a:t>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11" y="1640832"/>
            <a:ext cx="604269" cy="614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236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1443841"/>
            <a:ext cx="10363200" cy="3600986"/>
          </a:xfrm>
          <a:prstGeom prst="rect">
            <a:avLst/>
          </a:prstGeom>
        </p:spPr>
        <p:txBody>
          <a:bodyPr wrap="square">
            <a:spAutoFit/>
          </a:bodyPr>
          <a:lstStyle/>
          <a:p>
            <a:endParaRPr lang="lv-LV" sz="2400" dirty="0"/>
          </a:p>
          <a:p>
            <a:r>
              <a:rPr lang="x-none" sz="2400" dirty="0"/>
              <a:t>VID mājas lap</a:t>
            </a:r>
            <a:r>
              <a:rPr lang="lv-LV" sz="2400" dirty="0" err="1"/>
              <a:t>as</a:t>
            </a:r>
            <a:r>
              <a:rPr lang="lv-LV" sz="2400" dirty="0"/>
              <a:t>  sadaļās :</a:t>
            </a:r>
          </a:p>
          <a:p>
            <a:pPr marL="342900" indent="-342900">
              <a:buFontTx/>
              <a:buChar char="-"/>
            </a:pPr>
            <a:r>
              <a:rPr lang="lv-LV" sz="2000" i="1" dirty="0"/>
              <a:t>Elektroniskās deklarēšanas sistēma/Informatīvie un metodiskie materiāli </a:t>
            </a:r>
          </a:p>
          <a:p>
            <a:r>
              <a:rPr lang="lv-LV" sz="2000" i="1" dirty="0"/>
              <a:t>un </a:t>
            </a:r>
          </a:p>
          <a:p>
            <a:r>
              <a:rPr lang="lv-LV" sz="2000" i="1" dirty="0"/>
              <a:t>- Uzņēmumiem/Grāmatvedības organizēšana/Informatīvie un metodiskie materiāli/Gada pārskati</a:t>
            </a:r>
            <a:r>
              <a:rPr lang="lv-LV" sz="2400" dirty="0"/>
              <a:t>, </a:t>
            </a:r>
          </a:p>
          <a:p>
            <a:r>
              <a:rPr lang="lv-LV" sz="2400" dirty="0"/>
              <a:t>ievietots </a:t>
            </a:r>
            <a:r>
              <a:rPr lang="x-none" sz="2400" dirty="0"/>
              <a:t>metodiskais materiāl</a:t>
            </a:r>
            <a:r>
              <a:rPr lang="lv-LV" sz="2400" dirty="0"/>
              <a:t>s </a:t>
            </a:r>
            <a:r>
              <a:rPr lang="x-none" sz="2400" dirty="0"/>
              <a:t>“</a:t>
            </a:r>
            <a:r>
              <a:rPr lang="lv-LV" sz="2400" dirty="0"/>
              <a:t>Metodiskais materiāls </a:t>
            </a:r>
            <a:r>
              <a:rPr lang="x-none" sz="2400" dirty="0"/>
              <a:t>par uzņēmuma grāmatvedības uzskaites datu salīdzināšanu ar Valsts ieņēmumu dienesta Elektroniskās deklarēšanas sistēmas datiem par prasījumu un saistību summām bilances datumā ”</a:t>
            </a:r>
            <a:endParaRPr lang="lv-LV"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680054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lv-LV" altLang="lv-LV" kern="0" dirty="0">
                <a:solidFill>
                  <a:schemeClr val="tx1">
                    <a:lumMod val="90000"/>
                    <a:lumOff val="10000"/>
                  </a:schemeClr>
                </a:solidFill>
              </a:rPr>
              <a:t>Pārskats </a:t>
            </a:r>
            <a:br>
              <a:rPr lang="lv-LV" altLang="lv-LV" kern="0" dirty="0">
                <a:solidFill>
                  <a:schemeClr val="tx1">
                    <a:lumMod val="90000"/>
                    <a:lumOff val="10000"/>
                  </a:schemeClr>
                </a:solidFill>
              </a:rPr>
            </a:br>
            <a:r>
              <a:rPr lang="en-US" altLang="lv-LV" kern="0" dirty="0">
                <a:solidFill>
                  <a:schemeClr val="tx1">
                    <a:lumMod val="90000"/>
                    <a:lumOff val="10000"/>
                  </a:schemeClr>
                </a:solidFill>
              </a:rPr>
              <a:t>“</a:t>
            </a:r>
            <a:r>
              <a:rPr lang="lv-LV" dirty="0"/>
              <a:t>Pārskata perioda apkopojums –salīdzināšana</a:t>
            </a:r>
            <a:r>
              <a:rPr lang="en-US" altLang="lv-LV" kern="0" dirty="0">
                <a:solidFill>
                  <a:schemeClr val="tx1">
                    <a:lumMod val="90000"/>
                    <a:lumOff val="10000"/>
                  </a:schemeClr>
                </a:solidFill>
              </a:rPr>
              <a:t>”</a:t>
            </a:r>
            <a:r>
              <a:rPr lang="lv-LV" dirty="0"/>
              <a:t/>
            </a:r>
            <a:br>
              <a:rPr lang="lv-LV" dirty="0"/>
            </a:br>
            <a:endParaRPr lang="lv-LV" dirty="0"/>
          </a:p>
        </p:txBody>
      </p:sp>
    </p:spTree>
    <p:extLst>
      <p:ext uri="{BB962C8B-B14F-4D97-AF65-F5344CB8AC3E}">
        <p14:creationId xmlns:p14="http://schemas.microsoft.com/office/powerpoint/2010/main" val="502305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Informatīvie materiāli</a:t>
            </a:r>
          </a:p>
        </p:txBody>
      </p:sp>
    </p:spTree>
    <p:extLst>
      <p:ext uri="{BB962C8B-B14F-4D97-AF65-F5344CB8AC3E}">
        <p14:creationId xmlns:p14="http://schemas.microsoft.com/office/powerpoint/2010/main" val="294971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lv-LV" altLang="lv-LV" kern="0" dirty="0">
                <a:solidFill>
                  <a:schemeClr val="tx1">
                    <a:lumMod val="90000"/>
                    <a:lumOff val="10000"/>
                  </a:schemeClr>
                </a:solidFill>
              </a:rPr>
              <a:t>Sagatavoti informatīvie materiāli</a:t>
            </a:r>
            <a:br>
              <a:rPr lang="lv-LV" altLang="lv-LV" kern="0" dirty="0">
                <a:solidFill>
                  <a:schemeClr val="tx1">
                    <a:lumMod val="90000"/>
                    <a:lumOff val="10000"/>
                  </a:schemeClr>
                </a:solidFill>
              </a:rPr>
            </a:br>
            <a:endParaRPr lang="lv-LV" dirty="0"/>
          </a:p>
        </p:txBody>
      </p:sp>
      <p:sp>
        <p:nvSpPr>
          <p:cNvPr id="10" name="Content Placeholder 9"/>
          <p:cNvSpPr>
            <a:spLocks noGrp="1"/>
          </p:cNvSpPr>
          <p:nvPr>
            <p:ph idx="1"/>
          </p:nvPr>
        </p:nvSpPr>
        <p:spPr>
          <a:xfrm>
            <a:off x="838200" y="1690688"/>
            <a:ext cx="10515600" cy="4786312"/>
          </a:xfrm>
        </p:spPr>
        <p:txBody>
          <a:bodyPr/>
          <a:lstStyle/>
          <a:p>
            <a:r>
              <a:rPr lang="lv-LV" b="1" dirty="0">
                <a:solidFill>
                  <a:schemeClr val="tx1">
                    <a:lumMod val="90000"/>
                    <a:lumOff val="10000"/>
                  </a:schemeClr>
                </a:solidFill>
              </a:rPr>
              <a:t>EDS sadaļas “Pārskati” jauna vizuālā un funkcionālā identitāte</a:t>
            </a:r>
          </a:p>
          <a:p>
            <a:endParaRPr lang="lv-LV" b="1" dirty="0">
              <a:solidFill>
                <a:schemeClr val="tx1">
                  <a:lumMod val="90000"/>
                  <a:lumOff val="10000"/>
                </a:schemeClr>
              </a:solidFill>
            </a:endParaRPr>
          </a:p>
          <a:p>
            <a:r>
              <a:rPr lang="lv-LV" dirty="0">
                <a:solidFill>
                  <a:schemeClr val="tx1">
                    <a:lumMod val="90000"/>
                    <a:lumOff val="10000"/>
                  </a:schemeClr>
                </a:solidFill>
              </a:rPr>
              <a:t>Informatīvais materiāls “</a:t>
            </a:r>
            <a:r>
              <a:rPr lang="lv-LV" b="1" dirty="0">
                <a:solidFill>
                  <a:schemeClr val="tx1">
                    <a:lumMod val="90000"/>
                    <a:lumOff val="10000"/>
                  </a:schemeClr>
                </a:solidFill>
              </a:rPr>
              <a:t>Izmaiņas Elektroniskās deklarēšanas sistēmas vizuālajā identitātē</a:t>
            </a:r>
            <a:r>
              <a:rPr lang="lv-LV" dirty="0">
                <a:solidFill>
                  <a:schemeClr val="tx1">
                    <a:lumMod val="90000"/>
                    <a:lumOff val="10000"/>
                  </a:schemeClr>
                </a:solidFill>
              </a:rPr>
              <a:t>” </a:t>
            </a:r>
          </a:p>
          <a:p>
            <a:endParaRPr lang="lv-LV" dirty="0">
              <a:solidFill>
                <a:schemeClr val="tx1">
                  <a:lumMod val="90000"/>
                  <a:lumOff val="10000"/>
                </a:schemeClr>
              </a:solidFill>
            </a:endParaRPr>
          </a:p>
          <a:p>
            <a:pPr>
              <a:lnSpc>
                <a:spcPct val="100000"/>
              </a:lnSpc>
            </a:pPr>
            <a:r>
              <a:rPr lang="lv-LV" dirty="0">
                <a:solidFill>
                  <a:schemeClr val="tx1">
                    <a:lumMod val="90000"/>
                    <a:lumOff val="10000"/>
                  </a:schemeClr>
                </a:solidFill>
                <a:cs typeface="Verdana" panose="020B0604030504040204" pitchFamily="34" charset="0"/>
              </a:rPr>
              <a:t>Informatīvais  materiāls </a:t>
            </a:r>
            <a:r>
              <a:rPr lang="lv-LV" b="1" dirty="0">
                <a:solidFill>
                  <a:schemeClr val="tx1">
                    <a:lumMod val="90000"/>
                    <a:lumOff val="10000"/>
                  </a:schemeClr>
                </a:solidFill>
                <a:cs typeface="Verdana" panose="020B0604030504040204" pitchFamily="34" charset="0"/>
              </a:rPr>
              <a:t>“Kā atvērt un apskatīt elektroniski iegūtu  </a:t>
            </a:r>
            <a:r>
              <a:rPr lang="lv-LV" b="1" i="1" dirty="0">
                <a:solidFill>
                  <a:schemeClr val="tx1">
                    <a:lumMod val="90000"/>
                    <a:lumOff val="10000"/>
                  </a:schemeClr>
                </a:solidFill>
                <a:cs typeface="Verdana" panose="020B0604030504040204" pitchFamily="34" charset="0"/>
              </a:rPr>
              <a:t>XML</a:t>
            </a:r>
            <a:r>
              <a:rPr lang="lv-LV" b="1" dirty="0">
                <a:solidFill>
                  <a:schemeClr val="tx1">
                    <a:lumMod val="90000"/>
                    <a:lumOff val="10000"/>
                  </a:schemeClr>
                </a:solidFill>
                <a:cs typeface="Verdana" panose="020B0604030504040204" pitchFamily="34" charset="0"/>
              </a:rPr>
              <a:t> datni </a:t>
            </a:r>
            <a:r>
              <a:rPr lang="lv-LV" b="1" i="1" dirty="0">
                <a:solidFill>
                  <a:schemeClr val="tx1">
                    <a:lumMod val="90000"/>
                    <a:lumOff val="10000"/>
                  </a:schemeClr>
                </a:solidFill>
                <a:cs typeface="Verdana" panose="020B0604030504040204" pitchFamily="34" charset="0"/>
              </a:rPr>
              <a:t>MS Excel</a:t>
            </a:r>
            <a:r>
              <a:rPr lang="lv-LV" b="1" dirty="0">
                <a:solidFill>
                  <a:schemeClr val="tx1">
                    <a:lumMod val="90000"/>
                    <a:lumOff val="10000"/>
                  </a:schemeClr>
                </a:solidFill>
                <a:cs typeface="Verdana" panose="020B0604030504040204" pitchFamily="34" charset="0"/>
              </a:rPr>
              <a:t> ”</a:t>
            </a:r>
          </a:p>
          <a:p>
            <a:pPr>
              <a:lnSpc>
                <a:spcPct val="100000"/>
              </a:lnSpc>
            </a:pPr>
            <a:endParaRPr lang="lv-LV" b="1" dirty="0">
              <a:solidFill>
                <a:schemeClr val="tx1">
                  <a:lumMod val="90000"/>
                  <a:lumOff val="10000"/>
                </a:schemeClr>
              </a:solidFill>
              <a:latin typeface="Verdana (body)"/>
            </a:endParaRPr>
          </a:p>
          <a:p>
            <a:pPr>
              <a:lnSpc>
                <a:spcPct val="100000"/>
              </a:lnSpc>
            </a:pPr>
            <a:r>
              <a:rPr lang="lv-LV" dirty="0">
                <a:solidFill>
                  <a:schemeClr val="tx1">
                    <a:lumMod val="90000"/>
                    <a:lumOff val="10000"/>
                  </a:schemeClr>
                </a:solidFill>
                <a:latin typeface="+mn-lt"/>
                <a:cs typeface="Arial" panose="020B0604020202020204" pitchFamily="34" charset="0"/>
              </a:rPr>
              <a:t>Informatīvai materiāls </a:t>
            </a:r>
            <a:r>
              <a:rPr lang="lv-LV" b="1" dirty="0">
                <a:solidFill>
                  <a:schemeClr val="tx1">
                    <a:lumMod val="90000"/>
                    <a:lumOff val="10000"/>
                  </a:schemeClr>
                </a:solidFill>
                <a:latin typeface="+mn-lt"/>
                <a:cs typeface="Arial" panose="020B0604020202020204" pitchFamily="34" charset="0"/>
              </a:rPr>
              <a:t>“</a:t>
            </a:r>
            <a:r>
              <a:rPr lang="lv-LV" b="1" dirty="0">
                <a:solidFill>
                  <a:schemeClr val="tx1">
                    <a:lumMod val="90000"/>
                    <a:lumOff val="10000"/>
                  </a:schemeClr>
                </a:solidFill>
                <a:latin typeface="+mn-lt"/>
              </a:rPr>
              <a:t>Kā var izdrukāt </a:t>
            </a:r>
            <a:r>
              <a:rPr lang="lv-LV" b="1" dirty="0">
                <a:solidFill>
                  <a:schemeClr val="tx1">
                    <a:lumMod val="90000"/>
                    <a:lumOff val="10000"/>
                  </a:schemeClr>
                </a:solidFill>
                <a:latin typeface="+mn-lt"/>
                <a:cs typeface="Arial" panose="020B0604020202020204" pitchFamily="34" charset="0"/>
              </a:rPr>
              <a:t>“</a:t>
            </a:r>
            <a:r>
              <a:rPr lang="lv-LV" b="1" dirty="0">
                <a:solidFill>
                  <a:schemeClr val="tx1">
                    <a:lumMod val="90000"/>
                    <a:lumOff val="10000"/>
                  </a:schemeClr>
                </a:solidFill>
                <a:latin typeface="+mn-lt"/>
              </a:rPr>
              <a:t>Maksājumi un nomaksas stāvoklis” esošo informāciju?”</a:t>
            </a:r>
          </a:p>
          <a:p>
            <a:pPr marL="342900" indent="-342900">
              <a:lnSpc>
                <a:spcPct val="100000"/>
              </a:lnSpc>
              <a:buFont typeface="Wingdings" panose="05000000000000000000" pitchFamily="2" charset="2"/>
              <a:buChar char="ü"/>
            </a:pPr>
            <a:endParaRPr lang="lv-LV" b="1" dirty="0">
              <a:solidFill>
                <a:schemeClr val="tx1">
                  <a:lumMod val="90000"/>
                  <a:lumOff val="10000"/>
                </a:schemeClr>
              </a:solidFill>
              <a:latin typeface="+mn-lt"/>
            </a:endParaRPr>
          </a:p>
          <a:p>
            <a:pPr>
              <a:lnSpc>
                <a:spcPct val="100000"/>
              </a:lnSpc>
            </a:pPr>
            <a:endParaRPr lang="lv-LV" dirty="0"/>
          </a:p>
          <a:p>
            <a:pPr marL="342900" indent="-342900">
              <a:buFont typeface="Wingdings" panose="05000000000000000000" pitchFamily="2" charset="2"/>
              <a:buChar char="ü"/>
            </a:pPr>
            <a:endParaRPr lang="lv-LV" dirty="0">
              <a:solidFill>
                <a:schemeClr val="tx1">
                  <a:lumMod val="90000"/>
                  <a:lumOff val="10000"/>
                </a:schemeClr>
              </a:solidFill>
            </a:endParaRPr>
          </a:p>
          <a:p>
            <a:pPr marL="342900" indent="-342900">
              <a:buFont typeface="Wingdings" panose="05000000000000000000" pitchFamily="2" charset="2"/>
              <a:buChar char="ü"/>
            </a:pPr>
            <a:endParaRPr lang="lv-LV" dirty="0">
              <a:solidFill>
                <a:schemeClr val="tx1">
                  <a:lumMod val="90000"/>
                  <a:lumOff val="10000"/>
                </a:schemeClr>
              </a:solidFill>
            </a:endParaRPr>
          </a:p>
          <a:p>
            <a:pPr marL="342900" indent="-342900">
              <a:buFont typeface="Wingdings" panose="05000000000000000000" pitchFamily="2" charset="2"/>
              <a:buChar char="ü"/>
            </a:pPr>
            <a:endParaRPr lang="lv-LV" dirty="0">
              <a:solidFill>
                <a:schemeClr val="tx1">
                  <a:lumMod val="90000"/>
                  <a:lumOff val="10000"/>
                </a:schemeClr>
              </a:solidFill>
            </a:endParaRPr>
          </a:p>
          <a:p>
            <a:pPr marL="342900" indent="-342900">
              <a:buFont typeface="Wingdings" panose="05000000000000000000" pitchFamily="2" charset="2"/>
              <a:buChar char="ü"/>
            </a:pPr>
            <a:endParaRPr lang="lv-LV" dirty="0">
              <a:solidFill>
                <a:schemeClr val="tx1">
                  <a:lumMod val="90000"/>
                  <a:lumOff val="10000"/>
                </a:schemeClr>
              </a:solidFill>
            </a:endParaRPr>
          </a:p>
          <a:p>
            <a:pPr marL="342900" indent="-342900">
              <a:buFont typeface="Wingdings" panose="05000000000000000000" pitchFamily="2" charset="2"/>
              <a:buChar char="ü"/>
            </a:pPr>
            <a:endParaRPr lang="lv-LV" u="sng" dirty="0"/>
          </a:p>
          <a:p>
            <a:pPr marL="342900" indent="-342900">
              <a:buFont typeface="Wingdings" panose="05000000000000000000" pitchFamily="2" charset="2"/>
              <a:buChar char="ü"/>
            </a:pPr>
            <a:endParaRPr lang="lv-LV" u="sng" dirty="0"/>
          </a:p>
          <a:p>
            <a:pPr marL="342900" indent="-342900">
              <a:buFont typeface="Wingdings" panose="05000000000000000000" pitchFamily="2" charset="2"/>
              <a:buChar char="ü"/>
            </a:pPr>
            <a:endParaRPr lang="lv-LV" dirty="0"/>
          </a:p>
          <a:p>
            <a:pPr marL="342900" indent="-342900">
              <a:buFont typeface="Wingdings" panose="05000000000000000000" pitchFamily="2" charset="2"/>
              <a:buChar char="ü"/>
            </a:pPr>
            <a:endParaRPr lang="lv-LV" dirty="0"/>
          </a:p>
          <a:p>
            <a:pPr marL="342900" indent="-342900">
              <a:buFont typeface="Wingdings" panose="05000000000000000000" pitchFamily="2" charset="2"/>
              <a:buChar char="ü"/>
            </a:pPr>
            <a:endParaRPr lang="lv-LV" dirty="0"/>
          </a:p>
        </p:txBody>
      </p:sp>
      <p:pic>
        <p:nvPicPr>
          <p:cNvPr id="11" name="Picture 10">
            <a:extLst>
              <a:ext uri="{FF2B5EF4-FFF2-40B4-BE49-F238E27FC236}">
                <a16:creationId xmlns:a16="http://schemas.microsoft.com/office/drawing/2014/main" id="{D2AE2299-98E1-4923-9118-10D2A4E3BB2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1581966"/>
            <a:ext cx="963114" cy="963114"/>
          </a:xfrm>
          <a:prstGeom prst="rect">
            <a:avLst/>
          </a:prstGeom>
        </p:spPr>
      </p:pic>
      <p:pic>
        <p:nvPicPr>
          <p:cNvPr id="13" name="Picture 12">
            <a:extLst>
              <a:ext uri="{FF2B5EF4-FFF2-40B4-BE49-F238E27FC236}">
                <a16:creationId xmlns:a16="http://schemas.microsoft.com/office/drawing/2014/main" id="{D2AE2299-98E1-4923-9118-10D2A4E3BB2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2806972"/>
            <a:ext cx="963114" cy="963114"/>
          </a:xfrm>
          <a:prstGeom prst="rect">
            <a:avLst/>
          </a:prstGeom>
        </p:spPr>
      </p:pic>
      <p:pic>
        <p:nvPicPr>
          <p:cNvPr id="14" name="Picture 13">
            <a:extLst>
              <a:ext uri="{FF2B5EF4-FFF2-40B4-BE49-F238E27FC236}">
                <a16:creationId xmlns:a16="http://schemas.microsoft.com/office/drawing/2014/main" id="{D2AE2299-98E1-4923-9118-10D2A4E3BB2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4013291"/>
            <a:ext cx="963114" cy="963114"/>
          </a:xfrm>
          <a:prstGeom prst="rect">
            <a:avLst/>
          </a:prstGeom>
        </p:spPr>
      </p:pic>
      <p:pic>
        <p:nvPicPr>
          <p:cNvPr id="15" name="Picture 14">
            <a:extLst>
              <a:ext uri="{FF2B5EF4-FFF2-40B4-BE49-F238E27FC236}">
                <a16:creationId xmlns:a16="http://schemas.microsoft.com/office/drawing/2014/main" id="{D2AE2299-98E1-4923-9118-10D2A4E3BB2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5382215"/>
            <a:ext cx="963114" cy="963114"/>
          </a:xfrm>
          <a:prstGeom prst="rect">
            <a:avLst/>
          </a:prstGeom>
        </p:spPr>
      </p:pic>
    </p:spTree>
    <p:extLst>
      <p:ext uri="{BB962C8B-B14F-4D97-AF65-F5344CB8AC3E}">
        <p14:creationId xmlns:p14="http://schemas.microsoft.com/office/powerpoint/2010/main" val="2717635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altLang="lv-LV" kern="0" dirty="0">
                <a:solidFill>
                  <a:schemeClr val="tx1">
                    <a:lumMod val="90000"/>
                    <a:lumOff val="10000"/>
                  </a:schemeClr>
                </a:solidFill>
                <a:latin typeface="Verdana (body)"/>
              </a:rPr>
              <a:t>Sagatavotie informatīvie materiāli</a:t>
            </a:r>
            <a:br>
              <a:rPr lang="lv-LV" altLang="lv-LV" kern="0" dirty="0">
                <a:solidFill>
                  <a:schemeClr val="tx1">
                    <a:lumMod val="90000"/>
                    <a:lumOff val="10000"/>
                  </a:schemeClr>
                </a:solidFill>
                <a:latin typeface="Verdana (body)"/>
              </a:rPr>
            </a:br>
            <a:endParaRPr lang="lv-LV" dirty="0">
              <a:latin typeface="Verdana (body)"/>
            </a:endParaRPr>
          </a:p>
        </p:txBody>
      </p:sp>
      <p:pic>
        <p:nvPicPr>
          <p:cNvPr id="8" name="Content Placeholder 7"/>
          <p:cNvPicPr>
            <a:picLocks noGrp="1" noChangeAspect="1"/>
          </p:cNvPicPr>
          <p:nvPr>
            <p:ph sz="half" idx="4294967295"/>
          </p:nvPr>
        </p:nvPicPr>
        <p:blipFill rotWithShape="1">
          <a:blip r:embed="rId3"/>
          <a:srcRect l="13811" t="17610" r="18371" b="-1624"/>
          <a:stretch/>
        </p:blipFill>
        <p:spPr>
          <a:xfrm>
            <a:off x="5773647" y="1690529"/>
            <a:ext cx="6037353" cy="4071937"/>
          </a:xfrm>
          <a:prstGeom prst="rect">
            <a:avLst/>
          </a:prstGeom>
        </p:spPr>
      </p:pic>
      <p:sp>
        <p:nvSpPr>
          <p:cNvPr id="7" name="Rectangle 6"/>
          <p:cNvSpPr/>
          <p:nvPr/>
        </p:nvSpPr>
        <p:spPr>
          <a:xfrm>
            <a:off x="981075" y="2695267"/>
            <a:ext cx="4257675" cy="2492990"/>
          </a:xfrm>
          <a:prstGeom prst="rect">
            <a:avLst/>
          </a:prstGeom>
        </p:spPr>
        <p:txBody>
          <a:bodyPr wrap="square">
            <a:spAutoFit/>
          </a:bodyPr>
          <a:lstStyle/>
          <a:p>
            <a:pPr marL="342900" indent="-342900">
              <a:buFont typeface="Wingdings" panose="05000000000000000000" pitchFamily="2" charset="2"/>
              <a:buChar char="ü"/>
            </a:pPr>
            <a:endParaRPr lang="lv-LV" b="1" dirty="0"/>
          </a:p>
          <a:p>
            <a:pPr marL="342900" indent="-342900">
              <a:buFont typeface="Wingdings" panose="05000000000000000000" pitchFamily="2" charset="2"/>
              <a:buChar char="ü"/>
            </a:pPr>
            <a:endParaRPr lang="lv-LV" b="1" dirty="0"/>
          </a:p>
          <a:p>
            <a:pPr algn="ctr"/>
            <a:r>
              <a:rPr lang="lv-LV" sz="2000" dirty="0"/>
              <a:t>Prezentācija </a:t>
            </a:r>
            <a:r>
              <a:rPr lang="lv-LV" sz="2000" b="1" dirty="0">
                <a:solidFill>
                  <a:schemeClr val="tx1">
                    <a:lumMod val="90000"/>
                    <a:lumOff val="10000"/>
                  </a:schemeClr>
                </a:solidFill>
              </a:rPr>
              <a:t>“Kā lietot EDS “Maksājumi un nomaksas stāvoklis” funkcionalitāti”</a:t>
            </a:r>
            <a:r>
              <a:rPr lang="lv-LV" sz="2000" dirty="0">
                <a:solidFill>
                  <a:schemeClr val="tx1">
                    <a:lumMod val="90000"/>
                    <a:lumOff val="10000"/>
                  </a:schemeClr>
                </a:solidFill>
              </a:rPr>
              <a:t> </a:t>
            </a:r>
          </a:p>
          <a:p>
            <a:pPr marL="342900" indent="-342900">
              <a:buFont typeface="Wingdings" panose="05000000000000000000" pitchFamily="2" charset="2"/>
              <a:buChar char="ü"/>
            </a:pPr>
            <a:endParaRPr lang="lv-LV" sz="2000" dirty="0">
              <a:solidFill>
                <a:schemeClr val="tx1">
                  <a:lumMod val="90000"/>
                  <a:lumOff val="10000"/>
                </a:schemeClr>
              </a:solidFill>
            </a:endParaRPr>
          </a:p>
          <a:p>
            <a:pPr marL="342900" indent="-342900">
              <a:buFont typeface="Wingdings" panose="05000000000000000000" pitchFamily="2" charset="2"/>
              <a:buChar char="ü"/>
            </a:pPr>
            <a:endParaRPr lang="lv-LV" sz="2000" dirty="0">
              <a:solidFill>
                <a:schemeClr val="tx1">
                  <a:lumMod val="90000"/>
                  <a:lumOff val="10000"/>
                </a:schemeClr>
              </a:solidFill>
            </a:endParaRPr>
          </a:p>
          <a:p>
            <a:pPr marL="342900" indent="-342900">
              <a:buFont typeface="Wingdings" panose="05000000000000000000" pitchFamily="2" charset="2"/>
              <a:buChar char="ü"/>
            </a:pPr>
            <a:endParaRPr lang="lv-LV" sz="2000" dirty="0">
              <a:solidFill>
                <a:schemeClr val="tx1">
                  <a:lumMod val="90000"/>
                  <a:lumOff val="10000"/>
                </a:schemeClr>
              </a:solidFill>
            </a:endParaRPr>
          </a:p>
        </p:txBody>
      </p:sp>
      <p:pic>
        <p:nvPicPr>
          <p:cNvPr id="6" name="Picture 5">
            <a:extLst>
              <a:ext uri="{FF2B5EF4-FFF2-40B4-BE49-F238E27FC236}">
                <a16:creationId xmlns:a16="http://schemas.microsoft.com/office/drawing/2014/main" id="{D2AE2299-98E1-4923-9118-10D2A4E3BB2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468" y="3244941"/>
            <a:ext cx="963114" cy="963114"/>
          </a:xfrm>
          <a:prstGeom prst="rect">
            <a:avLst/>
          </a:prstGeom>
        </p:spPr>
      </p:pic>
    </p:spTree>
    <p:extLst>
      <p:ext uri="{BB962C8B-B14F-4D97-AF65-F5344CB8AC3E}">
        <p14:creationId xmlns:p14="http://schemas.microsoft.com/office/powerpoint/2010/main" val="4142533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Biežāk uzdotie jautājumi</a:t>
            </a:r>
          </a:p>
        </p:txBody>
      </p:sp>
    </p:spTree>
    <p:extLst>
      <p:ext uri="{BB962C8B-B14F-4D97-AF65-F5344CB8AC3E}">
        <p14:creationId xmlns:p14="http://schemas.microsoft.com/office/powerpoint/2010/main" val="911027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972B4-A1F3-43F0-8DC7-710A4C9A5E4B}"/>
              </a:ext>
            </a:extLst>
          </p:cNvPr>
          <p:cNvSpPr>
            <a:spLocks noGrp="1"/>
          </p:cNvSpPr>
          <p:nvPr>
            <p:ph type="title"/>
          </p:nvPr>
        </p:nvSpPr>
        <p:spPr>
          <a:xfrm>
            <a:off x="1333500" y="393701"/>
            <a:ext cx="9191625" cy="1038382"/>
          </a:xfrm>
        </p:spPr>
        <p:txBody>
          <a:bodyPr>
            <a:normAutofit/>
          </a:bodyPr>
          <a:lstStyle/>
          <a:p>
            <a:pPr algn="ctr"/>
            <a:r>
              <a:rPr lang="lv-LV" dirty="0"/>
              <a:t>Biežāk uzdotie jautājumi</a:t>
            </a:r>
            <a:endParaRPr lang="lv-LV" dirty="0">
              <a:latin typeface="Verdana (body)"/>
              <a:cs typeface="Times New Roman" panose="02020603050405020304" pitchFamily="18" charset="0"/>
            </a:endParaRPr>
          </a:p>
        </p:txBody>
      </p:sp>
      <p:sp>
        <p:nvSpPr>
          <p:cNvPr id="3" name="Content Placeholder 2">
            <a:extLst>
              <a:ext uri="{FF2B5EF4-FFF2-40B4-BE49-F238E27FC236}">
                <a16:creationId xmlns:a16="http://schemas.microsoft.com/office/drawing/2014/main" id="{8CE8AF3D-65E2-4B72-8F24-CCDE62651ECF}"/>
              </a:ext>
            </a:extLst>
          </p:cNvPr>
          <p:cNvSpPr>
            <a:spLocks noGrp="1"/>
          </p:cNvSpPr>
          <p:nvPr>
            <p:ph idx="1"/>
          </p:nvPr>
        </p:nvSpPr>
        <p:spPr>
          <a:xfrm>
            <a:off x="7304992" y="1995488"/>
            <a:ext cx="4600575" cy="4343400"/>
          </a:xfrm>
        </p:spPr>
        <p:txBody>
          <a:bodyPr/>
          <a:lstStyle/>
          <a:p>
            <a:pPr marL="457200" indent="-457200">
              <a:buAutoNum type="arabicPeriod"/>
            </a:pPr>
            <a:r>
              <a:rPr lang="lv-LV" sz="2000" b="1" dirty="0">
                <a:solidFill>
                  <a:schemeClr val="tx1">
                    <a:lumMod val="90000"/>
                    <a:lumOff val="10000"/>
                  </a:schemeClr>
                </a:solidFill>
                <a:latin typeface="Verdana (body)"/>
                <a:cs typeface="Times New Roman" panose="02020603050405020304" pitchFamily="18" charset="0"/>
              </a:rPr>
              <a:t>Kur EDS var redzēt informāciju par nomaksas stāvokli sadalījumā pa nodokļu veidiem uz konkrēto datumu?</a:t>
            </a:r>
          </a:p>
          <a:p>
            <a:endParaRPr lang="lv-LV" sz="2000" b="1" dirty="0">
              <a:solidFill>
                <a:schemeClr val="tx1">
                  <a:lumMod val="90000"/>
                  <a:lumOff val="10000"/>
                </a:schemeClr>
              </a:solidFill>
              <a:latin typeface="Verdana (body)"/>
              <a:cs typeface="Times New Roman" panose="02020603050405020304" pitchFamily="18" charset="0"/>
            </a:endParaRPr>
          </a:p>
          <a:p>
            <a:r>
              <a:rPr lang="lv-LV" sz="2000" dirty="0">
                <a:solidFill>
                  <a:schemeClr val="tx1">
                    <a:lumMod val="90000"/>
                    <a:lumOff val="10000"/>
                  </a:schemeClr>
                </a:solidFill>
                <a:latin typeface="Verdana (body)"/>
                <a:cs typeface="Times New Roman" panose="02020603050405020304" pitchFamily="18" charset="0"/>
              </a:rPr>
              <a:t> EDS sadaļā “Pārskati” -&gt;</a:t>
            </a:r>
          </a:p>
          <a:p>
            <a:r>
              <a:rPr lang="lv-LV" sz="2000" dirty="0">
                <a:solidFill>
                  <a:schemeClr val="tx1">
                    <a:lumMod val="90000"/>
                    <a:lumOff val="10000"/>
                  </a:schemeClr>
                </a:solidFill>
                <a:latin typeface="Verdana (body)"/>
                <a:cs typeface="Times New Roman" panose="02020603050405020304" pitchFamily="18" charset="0"/>
              </a:rPr>
              <a:t>“Budžeta maksājumu nomaksas stāvoklis un veiktie maksājumi”-&gt;</a:t>
            </a:r>
          </a:p>
          <a:p>
            <a:r>
              <a:rPr lang="lv-LV" sz="2000" dirty="0">
                <a:solidFill>
                  <a:schemeClr val="tx1">
                    <a:lumMod val="90000"/>
                    <a:lumOff val="10000"/>
                  </a:schemeClr>
                </a:solidFill>
                <a:latin typeface="Verdana (body)"/>
                <a:cs typeface="Times New Roman" panose="02020603050405020304" pitchFamily="18" charset="0"/>
              </a:rPr>
              <a:t>“Budžeta maksājumu nomaksas stāvoklis”.</a:t>
            </a:r>
          </a:p>
          <a:p>
            <a:endParaRPr lang="lv-LV" sz="2000" dirty="0">
              <a:solidFill>
                <a:schemeClr val="tx1">
                  <a:lumMod val="90000"/>
                  <a:lumOff val="10000"/>
                </a:schemeClr>
              </a:solidFill>
              <a:latin typeface="Verdana (body)"/>
              <a:cs typeface="Times New Roman" panose="02020603050405020304" pitchFamily="18" charset="0"/>
            </a:endParaRPr>
          </a:p>
        </p:txBody>
      </p:sp>
      <p:pic>
        <p:nvPicPr>
          <p:cNvPr id="4" name="Picture 3">
            <a:extLst>
              <a:ext uri="{FF2B5EF4-FFF2-40B4-BE49-F238E27FC236}">
                <a16:creationId xmlns:a16="http://schemas.microsoft.com/office/drawing/2014/main" id="{0C575539-8B7A-401C-AC2B-BF5B406601D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00011" y="534337"/>
            <a:ext cx="933489" cy="897744"/>
          </a:xfrm>
          <a:prstGeom prst="rect">
            <a:avLst/>
          </a:prstGeom>
        </p:spPr>
      </p:pic>
      <p:pic>
        <p:nvPicPr>
          <p:cNvPr id="5" name="Picture 4">
            <a:extLst>
              <a:ext uri="{FF2B5EF4-FFF2-40B4-BE49-F238E27FC236}">
                <a16:creationId xmlns:a16="http://schemas.microsoft.com/office/drawing/2014/main" id="{5E302ED3-A855-43E9-8751-1ED9C8B8986A}"/>
              </a:ext>
            </a:extLst>
          </p:cNvPr>
          <p:cNvPicPr>
            <a:picLocks noChangeAspect="1"/>
          </p:cNvPicPr>
          <p:nvPr/>
        </p:nvPicPr>
        <p:blipFill>
          <a:blip r:embed="rId3"/>
          <a:stretch>
            <a:fillRect/>
          </a:stretch>
        </p:blipFill>
        <p:spPr>
          <a:xfrm>
            <a:off x="361950" y="1432082"/>
            <a:ext cx="6607896" cy="5344956"/>
          </a:xfrm>
          <a:prstGeom prst="rect">
            <a:avLst/>
          </a:prstGeom>
        </p:spPr>
      </p:pic>
      <p:sp>
        <p:nvSpPr>
          <p:cNvPr id="9" name="Arrow: Right 8">
            <a:extLst>
              <a:ext uri="{FF2B5EF4-FFF2-40B4-BE49-F238E27FC236}">
                <a16:creationId xmlns:a16="http://schemas.microsoft.com/office/drawing/2014/main" id="{EC7A1A89-385F-403D-83D3-DBE674F1AA07}"/>
              </a:ext>
            </a:extLst>
          </p:cNvPr>
          <p:cNvSpPr/>
          <p:nvPr/>
        </p:nvSpPr>
        <p:spPr>
          <a:xfrm>
            <a:off x="1704975" y="3682556"/>
            <a:ext cx="762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444410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t>Biežāk uzdotie jautājumi</a:t>
            </a:r>
            <a:endParaRPr lang="lv-LV" dirty="0">
              <a:solidFill>
                <a:schemeClr val="tx1">
                  <a:lumMod val="90000"/>
                  <a:lumOff val="10000"/>
                </a:schemeClr>
              </a:solidFill>
            </a:endParaRPr>
          </a:p>
        </p:txBody>
      </p:sp>
      <p:sp>
        <p:nvSpPr>
          <p:cNvPr id="3" name="Content Placeholder 2">
            <a:extLst>
              <a:ext uri="{FF2B5EF4-FFF2-40B4-BE49-F238E27FC236}">
                <a16:creationId xmlns:a16="http://schemas.microsoft.com/office/drawing/2014/main" id="{DD0D4102-B03D-4144-A7D7-3295D7B087F4}"/>
              </a:ext>
            </a:extLst>
          </p:cNvPr>
          <p:cNvSpPr>
            <a:spLocks noGrp="1"/>
          </p:cNvSpPr>
          <p:nvPr>
            <p:ph idx="4294967295"/>
          </p:nvPr>
        </p:nvSpPr>
        <p:spPr>
          <a:xfrm>
            <a:off x="8153400" y="1990725"/>
            <a:ext cx="3705225" cy="4186238"/>
          </a:xfrm>
        </p:spPr>
        <p:txBody>
          <a:bodyPr/>
          <a:lstStyle/>
          <a:p>
            <a:r>
              <a:rPr lang="lv-LV" sz="2000" b="1" dirty="0">
                <a:solidFill>
                  <a:schemeClr val="tx1">
                    <a:lumMod val="90000"/>
                    <a:lumOff val="10000"/>
                  </a:schemeClr>
                </a:solidFill>
                <a:latin typeface="Verdana (body)"/>
                <a:cs typeface="Times New Roman" panose="02020603050405020304" pitchFamily="18" charset="0"/>
              </a:rPr>
              <a:t>2. </a:t>
            </a:r>
            <a:r>
              <a:rPr lang="sv-SE" sz="2000" b="1" dirty="0">
                <a:solidFill>
                  <a:schemeClr val="tx1">
                    <a:lumMod val="90000"/>
                    <a:lumOff val="10000"/>
                  </a:schemeClr>
                </a:solidFill>
                <a:latin typeface="Verdana (body)"/>
                <a:cs typeface="Times New Roman" panose="02020603050405020304" pitchFamily="18" charset="0"/>
              </a:rPr>
              <a:t>Kur EDS ir atrodams Transakciju pārskats?</a:t>
            </a:r>
            <a:endParaRPr lang="lv-LV" sz="2000" b="1" dirty="0">
              <a:solidFill>
                <a:schemeClr val="tx1">
                  <a:lumMod val="90000"/>
                  <a:lumOff val="10000"/>
                </a:schemeClr>
              </a:solidFill>
              <a:latin typeface="Verdana (body)"/>
              <a:cs typeface="Times New Roman" panose="02020603050405020304" pitchFamily="18" charset="0"/>
            </a:endParaRPr>
          </a:p>
          <a:p>
            <a:r>
              <a:rPr lang="lv-LV" sz="2000" dirty="0">
                <a:solidFill>
                  <a:schemeClr val="tx1">
                    <a:lumMod val="90000"/>
                    <a:lumOff val="10000"/>
                  </a:schemeClr>
                </a:solidFill>
                <a:latin typeface="Verdana (body)"/>
                <a:cs typeface="Times New Roman" panose="02020603050405020304" pitchFamily="18" charset="0"/>
              </a:rPr>
              <a:t>EDS sadaļā “Pārskati” -&gt;</a:t>
            </a:r>
          </a:p>
          <a:p>
            <a:r>
              <a:rPr lang="lv-LV" sz="2000" dirty="0">
                <a:solidFill>
                  <a:schemeClr val="tx1">
                    <a:lumMod val="90000"/>
                    <a:lumOff val="10000"/>
                  </a:schemeClr>
                </a:solidFill>
                <a:latin typeface="Verdana (body)"/>
                <a:cs typeface="Times New Roman" panose="02020603050405020304" pitchFamily="18" charset="0"/>
              </a:rPr>
              <a:t>“Budžeta maksājumu nomaksas stāvoklis un veiktie maksājumi” -&gt;</a:t>
            </a:r>
          </a:p>
          <a:p>
            <a:r>
              <a:rPr lang="lv-LV" sz="2000" dirty="0">
                <a:solidFill>
                  <a:schemeClr val="tx1">
                    <a:lumMod val="90000"/>
                    <a:lumOff val="10000"/>
                  </a:schemeClr>
                </a:solidFill>
                <a:latin typeface="Verdana (body)"/>
                <a:cs typeface="Times New Roman" panose="02020603050405020304" pitchFamily="18" charset="0"/>
              </a:rPr>
              <a:t>“Transakciju pārskats”.</a:t>
            </a:r>
          </a:p>
          <a:p>
            <a:endParaRPr lang="lv-LV" sz="2000" dirty="0">
              <a:solidFill>
                <a:schemeClr val="tx1">
                  <a:lumMod val="90000"/>
                  <a:lumOff val="10000"/>
                </a:schemeClr>
              </a:solidFill>
              <a:latin typeface="Verdana (body)"/>
              <a:cs typeface="Times New Roman" panose="02020603050405020304" pitchFamily="18" charset="0"/>
            </a:endParaRPr>
          </a:p>
        </p:txBody>
      </p:sp>
      <p:pic>
        <p:nvPicPr>
          <p:cNvPr id="4" name="Picture 3">
            <a:extLst>
              <a:ext uri="{FF2B5EF4-FFF2-40B4-BE49-F238E27FC236}">
                <a16:creationId xmlns:a16="http://schemas.microsoft.com/office/drawing/2014/main" id="{2C7A1658-8086-402C-8AFF-F00E307BF4B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3375" y="297656"/>
            <a:ext cx="933489" cy="897744"/>
          </a:xfrm>
          <a:prstGeom prst="rect">
            <a:avLst/>
          </a:prstGeom>
        </p:spPr>
      </p:pic>
      <p:pic>
        <p:nvPicPr>
          <p:cNvPr id="6" name="Picture 5">
            <a:extLst>
              <a:ext uri="{FF2B5EF4-FFF2-40B4-BE49-F238E27FC236}">
                <a16:creationId xmlns:a16="http://schemas.microsoft.com/office/drawing/2014/main" id="{ED0EBC58-4F5D-4F67-829A-77B6E669A6A9}"/>
              </a:ext>
            </a:extLst>
          </p:cNvPr>
          <p:cNvPicPr>
            <a:picLocks noChangeAspect="1"/>
          </p:cNvPicPr>
          <p:nvPr/>
        </p:nvPicPr>
        <p:blipFill>
          <a:blip r:embed="rId3"/>
          <a:stretch>
            <a:fillRect/>
          </a:stretch>
        </p:blipFill>
        <p:spPr>
          <a:xfrm>
            <a:off x="333375" y="1359694"/>
            <a:ext cx="7134225" cy="5200650"/>
          </a:xfrm>
          <a:prstGeom prst="rect">
            <a:avLst/>
          </a:prstGeom>
        </p:spPr>
      </p:pic>
      <p:sp>
        <p:nvSpPr>
          <p:cNvPr id="7" name="Arrow: Right 6">
            <a:extLst>
              <a:ext uri="{FF2B5EF4-FFF2-40B4-BE49-F238E27FC236}">
                <a16:creationId xmlns:a16="http://schemas.microsoft.com/office/drawing/2014/main" id="{984A8142-6074-4197-9CB8-1252BB3668BC}"/>
              </a:ext>
            </a:extLst>
          </p:cNvPr>
          <p:cNvSpPr/>
          <p:nvPr/>
        </p:nvSpPr>
        <p:spPr>
          <a:xfrm>
            <a:off x="2057400" y="283845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271252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0275"/>
          </a:xfrm>
        </p:spPr>
        <p:txBody>
          <a:bodyPr/>
          <a:lstStyle/>
          <a:p>
            <a:pPr algn="ctr"/>
            <a:r>
              <a:rPr lang="lv-LV" dirty="0"/>
              <a:t>Biežāk uzdotie jautājumi</a:t>
            </a:r>
            <a:endParaRPr lang="lv-LV" dirty="0">
              <a:solidFill>
                <a:schemeClr val="tx1">
                  <a:lumMod val="90000"/>
                  <a:lumOff val="10000"/>
                </a:schemeClr>
              </a:solidFill>
            </a:endParaRPr>
          </a:p>
        </p:txBody>
      </p:sp>
      <p:sp>
        <p:nvSpPr>
          <p:cNvPr id="3" name="Content Placeholder 2">
            <a:extLst>
              <a:ext uri="{FF2B5EF4-FFF2-40B4-BE49-F238E27FC236}">
                <a16:creationId xmlns:a16="http://schemas.microsoft.com/office/drawing/2014/main" id="{DD0D4102-B03D-4144-A7D7-3295D7B087F4}"/>
              </a:ext>
            </a:extLst>
          </p:cNvPr>
          <p:cNvSpPr>
            <a:spLocks noGrp="1"/>
          </p:cNvSpPr>
          <p:nvPr>
            <p:ph idx="4294967295"/>
          </p:nvPr>
        </p:nvSpPr>
        <p:spPr>
          <a:xfrm>
            <a:off x="1476375" y="1714674"/>
            <a:ext cx="8163493" cy="1092380"/>
          </a:xfrm>
        </p:spPr>
        <p:txBody>
          <a:bodyPr/>
          <a:lstStyle/>
          <a:p>
            <a:r>
              <a:rPr lang="lv-LV" sz="2000" dirty="0">
                <a:solidFill>
                  <a:schemeClr val="tx1">
                    <a:lumMod val="90000"/>
                    <a:lumOff val="10000"/>
                  </a:schemeClr>
                </a:solidFill>
                <a:latin typeface="Verdana (body)"/>
                <a:cs typeface="Times New Roman" panose="02020603050405020304" pitchFamily="18" charset="0"/>
              </a:rPr>
              <a:t>EDS sadaļā “Maksājumi” -&gt; “Nomaksas stāvoklis” -&gt;</a:t>
            </a:r>
          </a:p>
          <a:p>
            <a:r>
              <a:rPr lang="lv-LV" sz="2000" dirty="0">
                <a:solidFill>
                  <a:schemeClr val="tx1">
                    <a:lumMod val="90000"/>
                    <a:lumOff val="10000"/>
                  </a:schemeClr>
                </a:solidFill>
                <a:latin typeface="Verdana (body)"/>
                <a:cs typeface="Times New Roman" panose="02020603050405020304" pitchFamily="18" charset="0"/>
              </a:rPr>
              <a:t>“Transakciju pārskats”.</a:t>
            </a:r>
          </a:p>
          <a:p>
            <a:endParaRPr lang="lv-LV" sz="2000" dirty="0">
              <a:solidFill>
                <a:schemeClr val="tx1">
                  <a:lumMod val="90000"/>
                  <a:lumOff val="10000"/>
                </a:schemeClr>
              </a:solidFill>
              <a:latin typeface="Verdana (body)"/>
              <a:cs typeface="Times New Roman" panose="02020603050405020304" pitchFamily="18" charset="0"/>
            </a:endParaRPr>
          </a:p>
        </p:txBody>
      </p:sp>
      <p:pic>
        <p:nvPicPr>
          <p:cNvPr id="4" name="Picture 3">
            <a:extLst>
              <a:ext uri="{FF2B5EF4-FFF2-40B4-BE49-F238E27FC236}">
                <a16:creationId xmlns:a16="http://schemas.microsoft.com/office/drawing/2014/main" id="{2C7A1658-8086-402C-8AFF-F00E307BF4B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3375" y="297656"/>
            <a:ext cx="933489" cy="897744"/>
          </a:xfrm>
          <a:prstGeom prst="rect">
            <a:avLst/>
          </a:prstGeom>
        </p:spPr>
      </p:pic>
      <p:sp>
        <p:nvSpPr>
          <p:cNvPr id="11" name="Arrow: Down 10">
            <a:extLst>
              <a:ext uri="{FF2B5EF4-FFF2-40B4-BE49-F238E27FC236}">
                <a16:creationId xmlns:a16="http://schemas.microsoft.com/office/drawing/2014/main" id="{582C60D4-2AD7-4FDF-B7C0-3BADC745EC19}"/>
              </a:ext>
            </a:extLst>
          </p:cNvPr>
          <p:cNvSpPr/>
          <p:nvPr/>
        </p:nvSpPr>
        <p:spPr>
          <a:xfrm rot="2170433">
            <a:off x="10586370" y="3043238"/>
            <a:ext cx="484632" cy="581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Arrow: Left 11">
            <a:extLst>
              <a:ext uri="{FF2B5EF4-FFF2-40B4-BE49-F238E27FC236}">
                <a16:creationId xmlns:a16="http://schemas.microsoft.com/office/drawing/2014/main" id="{7C5BCD6B-D8F0-4F9B-85A9-931C924246E8}"/>
              </a:ext>
            </a:extLst>
          </p:cNvPr>
          <p:cNvSpPr/>
          <p:nvPr/>
        </p:nvSpPr>
        <p:spPr>
          <a:xfrm>
            <a:off x="6234397" y="4156603"/>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5" name="Picture 4">
            <a:extLst>
              <a:ext uri="{FF2B5EF4-FFF2-40B4-BE49-F238E27FC236}">
                <a16:creationId xmlns:a16="http://schemas.microsoft.com/office/drawing/2014/main" id="{39BF519F-2831-4839-BAE5-DCBEF57B54D0}"/>
              </a:ext>
            </a:extLst>
          </p:cNvPr>
          <p:cNvPicPr>
            <a:picLocks noChangeAspect="1"/>
          </p:cNvPicPr>
          <p:nvPr/>
        </p:nvPicPr>
        <p:blipFill>
          <a:blip r:embed="rId3"/>
          <a:stretch>
            <a:fillRect/>
          </a:stretch>
        </p:blipFill>
        <p:spPr>
          <a:xfrm>
            <a:off x="1190664" y="3637329"/>
            <a:ext cx="10439400" cy="2695575"/>
          </a:xfrm>
          <a:prstGeom prst="rect">
            <a:avLst/>
          </a:prstGeom>
        </p:spPr>
      </p:pic>
      <p:sp>
        <p:nvSpPr>
          <p:cNvPr id="16" name="Arrow: Right 15">
            <a:extLst>
              <a:ext uri="{FF2B5EF4-FFF2-40B4-BE49-F238E27FC236}">
                <a16:creationId xmlns:a16="http://schemas.microsoft.com/office/drawing/2014/main" id="{0D64EAEF-3C35-490E-9571-F428E0578C1A}"/>
              </a:ext>
            </a:extLst>
          </p:cNvPr>
          <p:cNvSpPr/>
          <p:nvPr/>
        </p:nvSpPr>
        <p:spPr>
          <a:xfrm>
            <a:off x="3038475" y="4236994"/>
            <a:ext cx="9022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128046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972B4-A1F3-43F0-8DC7-710A4C9A5E4B}"/>
              </a:ext>
            </a:extLst>
          </p:cNvPr>
          <p:cNvSpPr>
            <a:spLocks noGrp="1"/>
          </p:cNvSpPr>
          <p:nvPr>
            <p:ph type="title"/>
          </p:nvPr>
        </p:nvSpPr>
        <p:spPr>
          <a:xfrm>
            <a:off x="1333500" y="393700"/>
            <a:ext cx="9191625" cy="1325563"/>
          </a:xfrm>
        </p:spPr>
        <p:txBody>
          <a:bodyPr>
            <a:normAutofit/>
          </a:bodyPr>
          <a:lstStyle/>
          <a:p>
            <a:pPr algn="ctr"/>
            <a:r>
              <a:rPr lang="lv-LV" dirty="0"/>
              <a:t>Biežāk uzdotie jautājumi</a:t>
            </a:r>
            <a:endParaRPr lang="lv-LV" dirty="0">
              <a:latin typeface="Verdana (body)"/>
              <a:cs typeface="Times New Roman" panose="02020603050405020304" pitchFamily="18" charset="0"/>
            </a:endParaRPr>
          </a:p>
        </p:txBody>
      </p:sp>
      <p:sp>
        <p:nvSpPr>
          <p:cNvPr id="3" name="Content Placeholder 2">
            <a:extLst>
              <a:ext uri="{FF2B5EF4-FFF2-40B4-BE49-F238E27FC236}">
                <a16:creationId xmlns:a16="http://schemas.microsoft.com/office/drawing/2014/main" id="{8CE8AF3D-65E2-4B72-8F24-CCDE62651ECF}"/>
              </a:ext>
            </a:extLst>
          </p:cNvPr>
          <p:cNvSpPr>
            <a:spLocks noGrp="1"/>
          </p:cNvSpPr>
          <p:nvPr>
            <p:ph idx="1"/>
          </p:nvPr>
        </p:nvSpPr>
        <p:spPr>
          <a:xfrm>
            <a:off x="5295900" y="2124075"/>
            <a:ext cx="6057900" cy="4624387"/>
          </a:xfrm>
        </p:spPr>
        <p:txBody>
          <a:bodyPr/>
          <a:lstStyle/>
          <a:p>
            <a:pPr>
              <a:lnSpc>
                <a:spcPct val="100000"/>
              </a:lnSpc>
              <a:spcBef>
                <a:spcPts val="0"/>
              </a:spcBef>
            </a:pPr>
            <a:r>
              <a:rPr lang="lv-LV" sz="2000" b="1" dirty="0">
                <a:solidFill>
                  <a:schemeClr val="tx1">
                    <a:lumMod val="90000"/>
                    <a:lumOff val="10000"/>
                  </a:schemeClr>
                </a:solidFill>
                <a:latin typeface="Verdana (body)"/>
                <a:cs typeface="Times New Roman" panose="02020603050405020304" pitchFamily="18" charset="0"/>
              </a:rPr>
              <a:t>3. Kādu informāciju var iegūt no transakciju pārskata?</a:t>
            </a:r>
          </a:p>
          <a:p>
            <a:pPr>
              <a:lnSpc>
                <a:spcPct val="100000"/>
              </a:lnSpc>
              <a:spcBef>
                <a:spcPts val="0"/>
              </a:spcBef>
            </a:pPr>
            <a:endParaRPr lang="lv-LV" sz="2000" b="1" dirty="0">
              <a:solidFill>
                <a:schemeClr val="tx1">
                  <a:lumMod val="90000"/>
                  <a:lumOff val="10000"/>
                </a:schemeClr>
              </a:solidFill>
              <a:latin typeface="Verdana (body)"/>
              <a:cs typeface="Times New Roman" panose="02020603050405020304" pitchFamily="18" charset="0"/>
            </a:endParaRPr>
          </a:p>
          <a:p>
            <a:pPr>
              <a:lnSpc>
                <a:spcPct val="100000"/>
              </a:lnSpc>
              <a:spcBef>
                <a:spcPts val="0"/>
              </a:spcBef>
            </a:pPr>
            <a:r>
              <a:rPr lang="lv-LV" sz="2000" dirty="0">
                <a:solidFill>
                  <a:schemeClr val="tx1">
                    <a:lumMod val="90000"/>
                    <a:lumOff val="10000"/>
                  </a:schemeClr>
                </a:solidFill>
                <a:latin typeface="Verdana (body)"/>
                <a:cs typeface="Times New Roman" panose="02020603050405020304" pitchFamily="18" charset="0"/>
              </a:rPr>
              <a:t>Transakciju pārskats satur detalizētu VID administrēto valsts budžeta maksājumu nodokļu uzskaites operāciju darbību uzskaiti; aprēķinātās summas; nokavējuma naudas; soda naudas, sākot no 2021. gada 1. janvāra, norādot arī veikto maksājumu attiecināšanu uz konkrēto deklarāciju vai citu aprēķinu.</a:t>
            </a:r>
          </a:p>
          <a:p>
            <a:pPr>
              <a:lnSpc>
                <a:spcPct val="100000"/>
              </a:lnSpc>
              <a:spcBef>
                <a:spcPts val="0"/>
              </a:spcBef>
            </a:pPr>
            <a:endParaRPr lang="lv-LV" sz="2000" dirty="0">
              <a:solidFill>
                <a:schemeClr val="tx1">
                  <a:lumMod val="90000"/>
                  <a:lumOff val="10000"/>
                </a:schemeClr>
              </a:solidFill>
              <a:latin typeface="Verdana (body)"/>
              <a:cs typeface="Times New Roman" panose="02020603050405020304" pitchFamily="18" charset="0"/>
            </a:endParaRPr>
          </a:p>
          <a:p>
            <a:pPr>
              <a:lnSpc>
                <a:spcPct val="100000"/>
              </a:lnSpc>
              <a:spcBef>
                <a:spcPts val="0"/>
              </a:spcBef>
            </a:pPr>
            <a:r>
              <a:rPr lang="lv-LV" sz="2000" dirty="0">
                <a:solidFill>
                  <a:schemeClr val="tx1">
                    <a:lumMod val="90000"/>
                    <a:lumOff val="10000"/>
                  </a:schemeClr>
                </a:solidFill>
                <a:latin typeface="Verdana (body)"/>
                <a:cs typeface="Times New Roman" panose="02020603050405020304" pitchFamily="18" charset="0"/>
              </a:rPr>
              <a:t>Pārskatā ir iespējams atlasīt transakcijas pēc saistības dokumenta numura vai maksājuma uzdevuma numura</a:t>
            </a:r>
            <a:r>
              <a:rPr lang="lv-LV" sz="2000" dirty="0">
                <a:latin typeface="Verdana (body)"/>
                <a:cs typeface="Times New Roman" panose="02020603050405020304" pitchFamily="18" charset="0"/>
              </a:rPr>
              <a:t>. </a:t>
            </a:r>
          </a:p>
        </p:txBody>
      </p:sp>
      <p:pic>
        <p:nvPicPr>
          <p:cNvPr id="4" name="Picture 3">
            <a:extLst>
              <a:ext uri="{FF2B5EF4-FFF2-40B4-BE49-F238E27FC236}">
                <a16:creationId xmlns:a16="http://schemas.microsoft.com/office/drawing/2014/main" id="{0C575539-8B7A-401C-AC2B-BF5B406601D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47650" y="255184"/>
            <a:ext cx="933489" cy="897744"/>
          </a:xfrm>
          <a:prstGeom prst="rect">
            <a:avLst/>
          </a:prstGeom>
        </p:spPr>
      </p:pic>
      <p:pic>
        <p:nvPicPr>
          <p:cNvPr id="5" name="Picture 4">
            <a:extLst>
              <a:ext uri="{FF2B5EF4-FFF2-40B4-BE49-F238E27FC236}">
                <a16:creationId xmlns:a16="http://schemas.microsoft.com/office/drawing/2014/main" id="{EF5ED283-B4EC-40E9-9EDE-0BEB01D8805C}"/>
              </a:ext>
            </a:extLst>
          </p:cNvPr>
          <p:cNvPicPr>
            <a:picLocks noChangeAspect="1"/>
          </p:cNvPicPr>
          <p:nvPr/>
        </p:nvPicPr>
        <p:blipFill>
          <a:blip r:embed="rId3"/>
          <a:stretch>
            <a:fillRect/>
          </a:stretch>
        </p:blipFill>
        <p:spPr>
          <a:xfrm>
            <a:off x="395287" y="1614487"/>
            <a:ext cx="4352925" cy="5133975"/>
          </a:xfrm>
          <a:prstGeom prst="rect">
            <a:avLst/>
          </a:prstGeom>
        </p:spPr>
      </p:pic>
      <p:sp>
        <p:nvSpPr>
          <p:cNvPr id="6" name="Arrow: Left 5">
            <a:extLst>
              <a:ext uri="{FF2B5EF4-FFF2-40B4-BE49-F238E27FC236}">
                <a16:creationId xmlns:a16="http://schemas.microsoft.com/office/drawing/2014/main" id="{2C14A85C-CA97-4CAA-ADF8-DB240BAE16D1}"/>
              </a:ext>
            </a:extLst>
          </p:cNvPr>
          <p:cNvSpPr/>
          <p:nvPr/>
        </p:nvSpPr>
        <p:spPr>
          <a:xfrm>
            <a:off x="4283868" y="3024187"/>
            <a:ext cx="928687" cy="4476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892242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9816"/>
            <a:ext cx="10515600" cy="681208"/>
          </a:xfrm>
        </p:spPr>
        <p:txBody>
          <a:bodyPr>
            <a:normAutofit fontScale="90000"/>
          </a:bodyPr>
          <a:lstStyle/>
          <a:p>
            <a:pPr algn="ctr"/>
            <a:r>
              <a:rPr lang="lv-LV" dirty="0"/>
              <a:t>Biežāk uzdotie jautājumi</a:t>
            </a:r>
            <a:br>
              <a:rPr lang="lv-LV" dirty="0"/>
            </a:br>
            <a:r>
              <a:rPr lang="lv-LV" dirty="0"/>
              <a:t/>
            </a:r>
            <a:br>
              <a:rPr lang="lv-LV" dirty="0"/>
            </a:br>
            <a:r>
              <a:rPr lang="lv-LV" sz="2200" dirty="0">
                <a:solidFill>
                  <a:schemeClr val="tx1">
                    <a:lumMod val="90000"/>
                    <a:lumOff val="10000"/>
                  </a:schemeClr>
                </a:solidFill>
                <a:latin typeface="Verdana (body)"/>
                <a:cs typeface="Times New Roman" panose="02020603050405020304" pitchFamily="18" charset="0"/>
              </a:rPr>
              <a:t>4. Ko nozīmē  Transakciju pārskatā lietotas definīcijas?</a:t>
            </a:r>
            <a:br>
              <a:rPr lang="lv-LV" sz="2200" dirty="0">
                <a:solidFill>
                  <a:schemeClr val="tx1">
                    <a:lumMod val="90000"/>
                    <a:lumOff val="10000"/>
                  </a:schemeClr>
                </a:solidFill>
                <a:latin typeface="Verdana (body)"/>
                <a:cs typeface="Times New Roman" panose="02020603050405020304" pitchFamily="18" charset="0"/>
              </a:rPr>
            </a:br>
            <a:endParaRPr lang="lv-LV" dirty="0"/>
          </a:p>
        </p:txBody>
      </p:sp>
      <p:sp>
        <p:nvSpPr>
          <p:cNvPr id="4" name="Content Placeholder 2">
            <a:extLst>
              <a:ext uri="{FF2B5EF4-FFF2-40B4-BE49-F238E27FC236}">
                <a16:creationId xmlns:a16="http://schemas.microsoft.com/office/drawing/2014/main" id="{C642A293-DFAA-497A-9BE9-80CFED2DD150}"/>
              </a:ext>
            </a:extLst>
          </p:cNvPr>
          <p:cNvSpPr txBox="1">
            <a:spLocks/>
          </p:cNvSpPr>
          <p:nvPr/>
        </p:nvSpPr>
        <p:spPr>
          <a:xfrm>
            <a:off x="933450" y="4152900"/>
            <a:ext cx="10698480" cy="25717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00000"/>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rgbClr val="000000"/>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000000"/>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rgbClr val="000000"/>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rgbClr val="000000"/>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v"/>
            </a:pPr>
            <a:r>
              <a:rPr lang="lv-LV" sz="2000" dirty="0">
                <a:solidFill>
                  <a:schemeClr val="tx1">
                    <a:lumMod val="90000"/>
                    <a:lumOff val="10000"/>
                  </a:schemeClr>
                </a:solidFill>
                <a:latin typeface="Verdana (body)"/>
              </a:rPr>
              <a:t>Summa – aprēķinātā summa;</a:t>
            </a:r>
          </a:p>
          <a:p>
            <a:endParaRPr lang="lv-LV" sz="2000" dirty="0">
              <a:solidFill>
                <a:schemeClr val="tx1">
                  <a:lumMod val="90000"/>
                  <a:lumOff val="10000"/>
                </a:schemeClr>
              </a:solidFill>
              <a:latin typeface="Verdana (body)"/>
            </a:endParaRPr>
          </a:p>
        </p:txBody>
      </p:sp>
      <p:pic>
        <p:nvPicPr>
          <p:cNvPr id="6" name="Picture 5">
            <a:extLst>
              <a:ext uri="{FF2B5EF4-FFF2-40B4-BE49-F238E27FC236}">
                <a16:creationId xmlns:a16="http://schemas.microsoft.com/office/drawing/2014/main" id="{1539F858-E612-4BEA-A51E-687223CCC698}"/>
              </a:ext>
            </a:extLst>
          </p:cNvPr>
          <p:cNvPicPr>
            <a:picLocks noChangeAspect="1"/>
          </p:cNvPicPr>
          <p:nvPr/>
        </p:nvPicPr>
        <p:blipFill>
          <a:blip r:embed="rId2"/>
          <a:stretch>
            <a:fillRect/>
          </a:stretch>
        </p:blipFill>
        <p:spPr>
          <a:xfrm>
            <a:off x="647567" y="1699452"/>
            <a:ext cx="10896865" cy="4086224"/>
          </a:xfrm>
          <a:prstGeom prst="rect">
            <a:avLst/>
          </a:prstGeom>
          <a:solidFill>
            <a:srgbClr val="FFFFFF"/>
          </a:solidFill>
          <a:ln>
            <a:solidFill>
              <a:schemeClr val="accent1">
                <a:lumMod val="60000"/>
                <a:lumOff val="40000"/>
              </a:schemeClr>
            </a:solidFill>
          </a:ln>
        </p:spPr>
      </p:pic>
      <p:sp>
        <p:nvSpPr>
          <p:cNvPr id="9" name="Speech Bubble: Rectangle with Corners Rounded 8">
            <a:extLst>
              <a:ext uri="{FF2B5EF4-FFF2-40B4-BE49-F238E27FC236}">
                <a16:creationId xmlns:a16="http://schemas.microsoft.com/office/drawing/2014/main" id="{D13F024E-8144-4ADC-A2C4-D8C6C487689A}"/>
              </a:ext>
            </a:extLst>
          </p:cNvPr>
          <p:cNvSpPr/>
          <p:nvPr/>
        </p:nvSpPr>
        <p:spPr>
          <a:xfrm>
            <a:off x="9982200" y="5929311"/>
            <a:ext cx="2152650" cy="795339"/>
          </a:xfrm>
          <a:prstGeom prst="wedgeRoundRectCallout">
            <a:avLst>
              <a:gd name="adj1" fmla="val -9044"/>
              <a:gd name="adj2" fmla="val -116520"/>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a:solidFill>
                  <a:schemeClr val="tx1">
                    <a:lumMod val="90000"/>
                    <a:lumOff val="10000"/>
                  </a:schemeClr>
                </a:solidFill>
                <a:latin typeface="Verdana (body)"/>
              </a:rPr>
              <a:t>periods, par kuru jāveic / veikts maksājums</a:t>
            </a:r>
            <a:endParaRPr lang="lv-LV" sz="1400" dirty="0"/>
          </a:p>
        </p:txBody>
      </p:sp>
      <p:sp>
        <p:nvSpPr>
          <p:cNvPr id="10" name="Speech Bubble: Rectangle with Corners Rounded 9">
            <a:extLst>
              <a:ext uri="{FF2B5EF4-FFF2-40B4-BE49-F238E27FC236}">
                <a16:creationId xmlns:a16="http://schemas.microsoft.com/office/drawing/2014/main" id="{5DDA5169-67DA-46A0-8A11-1A46ECF64D5D}"/>
              </a:ext>
            </a:extLst>
          </p:cNvPr>
          <p:cNvSpPr/>
          <p:nvPr/>
        </p:nvSpPr>
        <p:spPr>
          <a:xfrm>
            <a:off x="7931496" y="3471692"/>
            <a:ext cx="1434566" cy="695326"/>
          </a:xfrm>
          <a:prstGeom prst="wedgeRoundRectCallout">
            <a:avLst>
              <a:gd name="adj1" fmla="val -18553"/>
              <a:gd name="adj2" fmla="val 82711"/>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a:solidFill>
                  <a:schemeClr val="tx1">
                    <a:lumMod val="90000"/>
                    <a:lumOff val="10000"/>
                  </a:schemeClr>
                </a:solidFill>
                <a:latin typeface="Verdana (body)"/>
              </a:rPr>
              <a:t>veiktā maksājuma numurs</a:t>
            </a:r>
            <a:endParaRPr lang="lv-LV" sz="1400" dirty="0"/>
          </a:p>
        </p:txBody>
      </p:sp>
      <p:sp>
        <p:nvSpPr>
          <p:cNvPr id="11" name="Speech Bubble: Rectangle with Corners Rounded 10">
            <a:extLst>
              <a:ext uri="{FF2B5EF4-FFF2-40B4-BE49-F238E27FC236}">
                <a16:creationId xmlns:a16="http://schemas.microsoft.com/office/drawing/2014/main" id="{4A5E0A22-4FEA-46D9-9F6C-B2D0593DCF3E}"/>
              </a:ext>
            </a:extLst>
          </p:cNvPr>
          <p:cNvSpPr/>
          <p:nvPr/>
        </p:nvSpPr>
        <p:spPr>
          <a:xfrm>
            <a:off x="9982200" y="3485387"/>
            <a:ext cx="2152650" cy="695326"/>
          </a:xfrm>
          <a:prstGeom prst="wedgeRoundRectCallout">
            <a:avLst>
              <a:gd name="adj1" fmla="val -41349"/>
              <a:gd name="adj2" fmla="val 80450"/>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a:solidFill>
                  <a:schemeClr val="tx1">
                    <a:lumMod val="90000"/>
                    <a:lumOff val="10000"/>
                  </a:schemeClr>
                </a:solidFill>
                <a:latin typeface="Verdana (body)"/>
              </a:rPr>
              <a:t>transakcijas izveides algoritms – darbība</a:t>
            </a:r>
            <a:endParaRPr lang="lv-LV" sz="1400" dirty="0"/>
          </a:p>
        </p:txBody>
      </p:sp>
      <p:sp>
        <p:nvSpPr>
          <p:cNvPr id="14" name="Speech Bubble: Rectangle with Corners Rounded 13">
            <a:extLst>
              <a:ext uri="{FF2B5EF4-FFF2-40B4-BE49-F238E27FC236}">
                <a16:creationId xmlns:a16="http://schemas.microsoft.com/office/drawing/2014/main" id="{402DE681-43C5-46E4-A7C1-78A0B50F9211}"/>
              </a:ext>
            </a:extLst>
          </p:cNvPr>
          <p:cNvSpPr/>
          <p:nvPr/>
        </p:nvSpPr>
        <p:spPr>
          <a:xfrm>
            <a:off x="54573" y="5948839"/>
            <a:ext cx="3699481" cy="775811"/>
          </a:xfrm>
          <a:prstGeom prst="wedgeRoundRectCallout">
            <a:avLst>
              <a:gd name="adj1" fmla="val -5974"/>
              <a:gd name="adj2" fmla="val -111944"/>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a:solidFill>
                  <a:schemeClr val="tx1">
                    <a:lumMod val="90000"/>
                    <a:lumOff val="10000"/>
                  </a:schemeClr>
                </a:solidFill>
                <a:latin typeface="Verdana (body)"/>
                <a:cs typeface="Times New Roman" panose="02020603050405020304" pitchFamily="18" charset="0"/>
              </a:rPr>
              <a:t>nodokļu deklarācijas vai nodokļu pārskata saņemšanas datums un laiks</a:t>
            </a:r>
            <a:endParaRPr lang="lv-LV" sz="1400" dirty="0"/>
          </a:p>
        </p:txBody>
      </p:sp>
      <p:sp>
        <p:nvSpPr>
          <p:cNvPr id="16" name="Speech Bubble: Rectangle with Corners Rounded 15">
            <a:extLst>
              <a:ext uri="{FF2B5EF4-FFF2-40B4-BE49-F238E27FC236}">
                <a16:creationId xmlns:a16="http://schemas.microsoft.com/office/drawing/2014/main" id="{59CEF597-9A9B-45DD-B7E4-D1624E92D731}"/>
              </a:ext>
            </a:extLst>
          </p:cNvPr>
          <p:cNvSpPr/>
          <p:nvPr/>
        </p:nvSpPr>
        <p:spPr>
          <a:xfrm>
            <a:off x="3446714" y="3463291"/>
            <a:ext cx="1343534" cy="689607"/>
          </a:xfrm>
          <a:prstGeom prst="wedgeRoundRectCallout">
            <a:avLst>
              <a:gd name="adj1" fmla="val -69890"/>
              <a:gd name="adj2" fmla="val 83166"/>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a:solidFill>
                  <a:schemeClr val="tx1">
                    <a:lumMod val="90000"/>
                    <a:lumOff val="10000"/>
                  </a:schemeClr>
                </a:solidFill>
                <a:latin typeface="Verdana (body)"/>
                <a:cs typeface="Times New Roman" panose="02020603050405020304" pitchFamily="18" charset="0"/>
              </a:rPr>
              <a:t>transakcijas veids</a:t>
            </a:r>
            <a:endParaRPr lang="lv-LV" sz="1400" dirty="0"/>
          </a:p>
        </p:txBody>
      </p:sp>
      <p:sp>
        <p:nvSpPr>
          <p:cNvPr id="17" name="Speech Bubble: Rectangle with Corners Rounded 16">
            <a:extLst>
              <a:ext uri="{FF2B5EF4-FFF2-40B4-BE49-F238E27FC236}">
                <a16:creationId xmlns:a16="http://schemas.microsoft.com/office/drawing/2014/main" id="{B23DDE66-9AE6-4F91-8E37-85207D027D2E}"/>
              </a:ext>
            </a:extLst>
          </p:cNvPr>
          <p:cNvSpPr/>
          <p:nvPr/>
        </p:nvSpPr>
        <p:spPr>
          <a:xfrm>
            <a:off x="6409430" y="3491106"/>
            <a:ext cx="1434567" cy="689607"/>
          </a:xfrm>
          <a:prstGeom prst="wedgeRoundRectCallout">
            <a:avLst>
              <a:gd name="adj1" fmla="val -39174"/>
              <a:gd name="adj2" fmla="val 79950"/>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a:solidFill>
                  <a:schemeClr val="tx1">
                    <a:lumMod val="90000"/>
                    <a:lumOff val="10000"/>
                  </a:schemeClr>
                </a:solidFill>
                <a:latin typeface="Verdana (body)"/>
                <a:cs typeface="Times New Roman" panose="02020603050405020304" pitchFamily="18" charset="0"/>
              </a:rPr>
              <a:t>kods atbilstoši klasifikācijai</a:t>
            </a:r>
            <a:endParaRPr lang="lv-LV" sz="1400" dirty="0"/>
          </a:p>
        </p:txBody>
      </p:sp>
      <p:sp>
        <p:nvSpPr>
          <p:cNvPr id="18" name="Speech Bubble: Rectangle with Corners Rounded 17">
            <a:extLst>
              <a:ext uri="{FF2B5EF4-FFF2-40B4-BE49-F238E27FC236}">
                <a16:creationId xmlns:a16="http://schemas.microsoft.com/office/drawing/2014/main" id="{7B185F00-AC66-43DD-844F-495771682650}"/>
              </a:ext>
            </a:extLst>
          </p:cNvPr>
          <p:cNvSpPr/>
          <p:nvPr/>
        </p:nvSpPr>
        <p:spPr>
          <a:xfrm>
            <a:off x="3838977" y="5948838"/>
            <a:ext cx="1365240" cy="775810"/>
          </a:xfrm>
          <a:prstGeom prst="wedgeRoundRectCallout">
            <a:avLst>
              <a:gd name="adj1" fmla="val 5098"/>
              <a:gd name="adj2" fmla="val -107613"/>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a:solidFill>
                  <a:schemeClr val="tx1">
                    <a:lumMod val="90000"/>
                    <a:lumOff val="10000"/>
                  </a:schemeClr>
                </a:solidFill>
                <a:latin typeface="Verdana (body)"/>
                <a:cs typeface="Times New Roman" panose="02020603050405020304" pitchFamily="18" charset="0"/>
              </a:rPr>
              <a:t>pārskata veids / nosaukums</a:t>
            </a:r>
            <a:endParaRPr lang="lv-LV" sz="1200" dirty="0"/>
          </a:p>
        </p:txBody>
      </p:sp>
      <p:sp>
        <p:nvSpPr>
          <p:cNvPr id="19" name="Speech Bubble: Rectangle with Corners Rounded 18">
            <a:extLst>
              <a:ext uri="{FF2B5EF4-FFF2-40B4-BE49-F238E27FC236}">
                <a16:creationId xmlns:a16="http://schemas.microsoft.com/office/drawing/2014/main" id="{F5A30F2B-20E5-400C-8B1D-E081FCFE7954}"/>
              </a:ext>
            </a:extLst>
          </p:cNvPr>
          <p:cNvSpPr/>
          <p:nvPr/>
        </p:nvSpPr>
        <p:spPr>
          <a:xfrm>
            <a:off x="5335664" y="5948839"/>
            <a:ext cx="1365240" cy="737422"/>
          </a:xfrm>
          <a:prstGeom prst="wedgeRoundRectCallout">
            <a:avLst>
              <a:gd name="adj1" fmla="val 24723"/>
              <a:gd name="adj2" fmla="val -111343"/>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a:solidFill>
                  <a:schemeClr val="tx1">
                    <a:lumMod val="90000"/>
                    <a:lumOff val="10000"/>
                  </a:schemeClr>
                </a:solidFill>
                <a:latin typeface="Verdana (body)"/>
                <a:cs typeface="Times New Roman" panose="02020603050405020304" pitchFamily="18" charset="0"/>
              </a:rPr>
              <a:t>kods atbilstoši klasifikācijai</a:t>
            </a:r>
            <a:endParaRPr lang="lv-LV" sz="1400" dirty="0"/>
          </a:p>
        </p:txBody>
      </p:sp>
      <p:sp>
        <p:nvSpPr>
          <p:cNvPr id="20" name="Speech Bubble: Rectangle with Corners Rounded 19">
            <a:extLst>
              <a:ext uri="{FF2B5EF4-FFF2-40B4-BE49-F238E27FC236}">
                <a16:creationId xmlns:a16="http://schemas.microsoft.com/office/drawing/2014/main" id="{3C0DF493-B587-47F2-A03C-1F96A359F43A}"/>
              </a:ext>
            </a:extLst>
          </p:cNvPr>
          <p:cNvSpPr/>
          <p:nvPr/>
        </p:nvSpPr>
        <p:spPr>
          <a:xfrm>
            <a:off x="6813191" y="5948839"/>
            <a:ext cx="2939284" cy="753500"/>
          </a:xfrm>
          <a:prstGeom prst="wedgeRoundRectCallout">
            <a:avLst>
              <a:gd name="adj1" fmla="val -37968"/>
              <a:gd name="adj2" fmla="val -113326"/>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a:solidFill>
                  <a:schemeClr val="tx1">
                    <a:lumMod val="90000"/>
                    <a:lumOff val="10000"/>
                  </a:schemeClr>
                </a:solidFill>
                <a:latin typeface="Verdana (body)"/>
                <a:cs typeface="Times New Roman" panose="02020603050405020304" pitchFamily="18" charset="0"/>
              </a:rPr>
              <a:t>aprēķinātās summas tips – pamatsumma / nokavējuma nauda / soda nauda</a:t>
            </a:r>
            <a:endParaRPr lang="lv-LV" sz="1400" dirty="0"/>
          </a:p>
        </p:txBody>
      </p:sp>
      <p:sp>
        <p:nvSpPr>
          <p:cNvPr id="21" name="Speech Bubble: Rectangle with Corners Rounded 20">
            <a:extLst>
              <a:ext uri="{FF2B5EF4-FFF2-40B4-BE49-F238E27FC236}">
                <a16:creationId xmlns:a16="http://schemas.microsoft.com/office/drawing/2014/main" id="{5CBEA05A-3D19-401C-A2A5-0CEF8F447329}"/>
              </a:ext>
            </a:extLst>
          </p:cNvPr>
          <p:cNvSpPr/>
          <p:nvPr/>
        </p:nvSpPr>
        <p:spPr>
          <a:xfrm>
            <a:off x="4877747" y="3471692"/>
            <a:ext cx="1434567" cy="689608"/>
          </a:xfrm>
          <a:prstGeom prst="wedgeRoundRectCallout">
            <a:avLst>
              <a:gd name="adj1" fmla="val -8918"/>
              <a:gd name="adj2" fmla="val 81157"/>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a:solidFill>
                  <a:schemeClr val="tx1">
                    <a:lumMod val="90000"/>
                    <a:lumOff val="10000"/>
                  </a:schemeClr>
                </a:solidFill>
                <a:latin typeface="Verdana (body)"/>
                <a:cs typeface="Times New Roman" panose="02020603050405020304" pitchFamily="18" charset="0"/>
              </a:rPr>
              <a:t>nodokļa vai nodevas nosaukums</a:t>
            </a:r>
            <a:endParaRPr lang="lv-LV" sz="1400" dirty="0"/>
          </a:p>
        </p:txBody>
      </p:sp>
      <p:sp>
        <p:nvSpPr>
          <p:cNvPr id="22" name="Speech Bubble: Oval 21">
            <a:extLst>
              <a:ext uri="{FF2B5EF4-FFF2-40B4-BE49-F238E27FC236}">
                <a16:creationId xmlns:a16="http://schemas.microsoft.com/office/drawing/2014/main" id="{B5722A69-1A55-4454-B10A-F918948716E2}"/>
              </a:ext>
            </a:extLst>
          </p:cNvPr>
          <p:cNvSpPr/>
          <p:nvPr/>
        </p:nvSpPr>
        <p:spPr>
          <a:xfrm>
            <a:off x="1866900" y="3213926"/>
            <a:ext cx="1503110" cy="938973"/>
          </a:xfrm>
          <a:prstGeom prst="wedgeEllipseCallout">
            <a:avLst>
              <a:gd name="adj1" fmla="val -27170"/>
              <a:gd name="adj2" fmla="val 7163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a:solidFill>
                  <a:schemeClr val="tx1">
                    <a:lumMod val="90000"/>
                    <a:lumOff val="10000"/>
                  </a:schemeClr>
                </a:solidFill>
                <a:latin typeface="Verdana (body)"/>
                <a:cs typeface="Times New Roman" panose="02020603050405020304" pitchFamily="18" charset="0"/>
              </a:rPr>
              <a:t>saistītā pārskata numurs</a:t>
            </a:r>
            <a:endParaRPr lang="lv-LV" sz="1400" dirty="0"/>
          </a:p>
        </p:txBody>
      </p:sp>
      <p:sp>
        <p:nvSpPr>
          <p:cNvPr id="23" name="Speech Bubble: Oval 22">
            <a:extLst>
              <a:ext uri="{FF2B5EF4-FFF2-40B4-BE49-F238E27FC236}">
                <a16:creationId xmlns:a16="http://schemas.microsoft.com/office/drawing/2014/main" id="{4628D586-CF10-4552-92EA-2710F32DF376}"/>
              </a:ext>
            </a:extLst>
          </p:cNvPr>
          <p:cNvSpPr/>
          <p:nvPr/>
        </p:nvSpPr>
        <p:spPr>
          <a:xfrm>
            <a:off x="8391525" y="1853034"/>
            <a:ext cx="3333750" cy="1400230"/>
          </a:xfrm>
          <a:prstGeom prst="wedgeEllipseCallout">
            <a:avLst>
              <a:gd name="adj1" fmla="val -20050"/>
              <a:gd name="adj2" fmla="val 129364"/>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a:solidFill>
                  <a:schemeClr val="tx1">
                    <a:lumMod val="90000"/>
                    <a:lumOff val="10000"/>
                  </a:schemeClr>
                </a:solidFill>
                <a:latin typeface="Verdana (body)"/>
              </a:rPr>
              <a:t>saistība, kas tiek segta ar esošo saistību (iesniegtās nodokļu deklarācijas, pārskata numurs)</a:t>
            </a:r>
            <a:endParaRPr lang="lv-LV" sz="1400" dirty="0"/>
          </a:p>
        </p:txBody>
      </p:sp>
      <p:pic>
        <p:nvPicPr>
          <p:cNvPr id="25" name="Picture 24">
            <a:extLst>
              <a:ext uri="{FF2B5EF4-FFF2-40B4-BE49-F238E27FC236}">
                <a16:creationId xmlns:a16="http://schemas.microsoft.com/office/drawing/2014/main" id="{35C45C6A-27DD-41F3-AFE5-F313F6059FE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7567" y="294515"/>
            <a:ext cx="933489" cy="897744"/>
          </a:xfrm>
          <a:prstGeom prst="rect">
            <a:avLst/>
          </a:prstGeom>
        </p:spPr>
      </p:pic>
    </p:spTree>
    <p:extLst>
      <p:ext uri="{BB962C8B-B14F-4D97-AF65-F5344CB8AC3E}">
        <p14:creationId xmlns:p14="http://schemas.microsoft.com/office/powerpoint/2010/main" val="2415100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t>Biežāk uzdotie jautājumi</a:t>
            </a:r>
          </a:p>
        </p:txBody>
      </p:sp>
      <p:sp>
        <p:nvSpPr>
          <p:cNvPr id="3" name="Content Placeholder 2">
            <a:extLst>
              <a:ext uri="{FF2B5EF4-FFF2-40B4-BE49-F238E27FC236}">
                <a16:creationId xmlns:a16="http://schemas.microsoft.com/office/drawing/2014/main" id="{DD0D4102-B03D-4144-A7D7-3295D7B087F4}"/>
              </a:ext>
            </a:extLst>
          </p:cNvPr>
          <p:cNvSpPr>
            <a:spLocks noGrp="1"/>
          </p:cNvSpPr>
          <p:nvPr>
            <p:ph idx="4294967295"/>
          </p:nvPr>
        </p:nvSpPr>
        <p:spPr>
          <a:xfrm>
            <a:off x="1112520" y="1933172"/>
            <a:ext cx="9326880" cy="3881841"/>
          </a:xfrm>
        </p:spPr>
        <p:txBody>
          <a:bodyPr/>
          <a:lstStyle/>
          <a:p>
            <a:pPr>
              <a:lnSpc>
                <a:spcPct val="100000"/>
              </a:lnSpc>
              <a:spcBef>
                <a:spcPts val="0"/>
              </a:spcBef>
            </a:pPr>
            <a:r>
              <a:rPr lang="lv-LV" sz="2000" b="1" dirty="0">
                <a:solidFill>
                  <a:schemeClr val="tx1">
                    <a:lumMod val="90000"/>
                    <a:lumOff val="10000"/>
                  </a:schemeClr>
                </a:solidFill>
                <a:latin typeface="Verdana (body)"/>
                <a:cs typeface="Times New Roman" panose="02020603050405020304" pitchFamily="18" charset="0"/>
              </a:rPr>
              <a:t>5. Ko nozīmē «Iemaksas atbrīvošana» transakciju pārskatā?</a:t>
            </a:r>
          </a:p>
          <a:p>
            <a:pPr>
              <a:lnSpc>
                <a:spcPct val="100000"/>
              </a:lnSpc>
              <a:spcBef>
                <a:spcPts val="0"/>
              </a:spcBef>
            </a:pPr>
            <a:endParaRPr lang="lv-LV" sz="2000" b="1" dirty="0">
              <a:solidFill>
                <a:schemeClr val="tx1">
                  <a:lumMod val="90000"/>
                  <a:lumOff val="10000"/>
                </a:schemeClr>
              </a:solidFill>
              <a:latin typeface="Verdana (body)"/>
              <a:cs typeface="Times New Roman" panose="02020603050405020304" pitchFamily="18" charset="0"/>
            </a:endParaRPr>
          </a:p>
          <a:p>
            <a:pPr>
              <a:lnSpc>
                <a:spcPct val="100000"/>
              </a:lnSpc>
              <a:spcBef>
                <a:spcPts val="0"/>
              </a:spcBef>
            </a:pPr>
            <a:r>
              <a:rPr lang="lv-LV" sz="2000" dirty="0">
                <a:solidFill>
                  <a:schemeClr val="tx1">
                    <a:lumMod val="90000"/>
                    <a:lumOff val="10000"/>
                  </a:schemeClr>
                </a:solidFill>
                <a:latin typeface="Verdana (body)"/>
                <a:cs typeface="Times New Roman" panose="02020603050405020304" pitchFamily="18" charset="0"/>
              </a:rPr>
              <a:t>Ja tiek iesniegti precizējumi deklarācijām, kurās bija lielākas maksājamās summas un iemaksas bija attiecinātas, bet, iesniedzot precizējumu, nodokļa summa ir samazināta, tad šī </a:t>
            </a:r>
            <a:r>
              <a:rPr lang="lv-LV" sz="2000" b="1" dirty="0">
                <a:solidFill>
                  <a:schemeClr val="tx1">
                    <a:lumMod val="90000"/>
                    <a:lumOff val="10000"/>
                  </a:schemeClr>
                </a:solidFill>
                <a:latin typeface="Verdana (body)"/>
                <a:cs typeface="Times New Roman" panose="02020603050405020304" pitchFamily="18" charset="0"/>
              </a:rPr>
              <a:t>starpība tiek “atbrīvota” – transakciju ieraksts </a:t>
            </a:r>
            <a:r>
              <a:rPr lang="lv-LV" sz="2000" dirty="0">
                <a:solidFill>
                  <a:schemeClr val="tx1">
                    <a:lumMod val="90000"/>
                    <a:lumOff val="10000"/>
                  </a:schemeClr>
                </a:solidFill>
                <a:latin typeface="Verdana (body)"/>
                <a:cs typeface="Times New Roman" panose="02020603050405020304" pitchFamily="18" charset="0"/>
              </a:rPr>
              <a:t>– un pārvietota uz neattiecinātajām iemaksām vai arī tiek novirzīta citu saistību segšanai, ja ir parādi. </a:t>
            </a:r>
          </a:p>
          <a:p>
            <a:pPr>
              <a:lnSpc>
                <a:spcPct val="100000"/>
              </a:lnSpc>
              <a:spcBef>
                <a:spcPts val="0"/>
              </a:spcBef>
            </a:pPr>
            <a:endParaRPr lang="lv-LV" sz="2000" dirty="0">
              <a:solidFill>
                <a:schemeClr val="tx1">
                  <a:lumMod val="90000"/>
                  <a:lumOff val="10000"/>
                </a:schemeClr>
              </a:solidFill>
              <a:latin typeface="Verdana (body)"/>
              <a:cs typeface="Times New Roman" panose="02020603050405020304" pitchFamily="18" charset="0"/>
            </a:endParaRPr>
          </a:p>
          <a:p>
            <a:pPr>
              <a:lnSpc>
                <a:spcPct val="100000"/>
              </a:lnSpc>
              <a:spcBef>
                <a:spcPts val="0"/>
              </a:spcBef>
            </a:pPr>
            <a:r>
              <a:rPr lang="lv-LV" sz="2000" dirty="0">
                <a:solidFill>
                  <a:schemeClr val="tx1">
                    <a:lumMod val="90000"/>
                    <a:lumOff val="10000"/>
                  </a:schemeClr>
                </a:solidFill>
                <a:latin typeface="Verdana (body)"/>
                <a:cs typeface="Times New Roman" panose="02020603050405020304" pitchFamily="18" charset="0"/>
              </a:rPr>
              <a:t>Ja samazinās maksājamais nodoklis pēc iesniegtā precizējuma, samazinās arī nokavējuma nauda, kas transakciju pārskatā tiek attēlota ar (+) zīmi, un uz nokavējuma naudu attiecinātā summa tiek “atbrīvota”.</a:t>
            </a:r>
          </a:p>
          <a:p>
            <a:pPr>
              <a:lnSpc>
                <a:spcPct val="100000"/>
              </a:lnSpc>
              <a:spcBef>
                <a:spcPts val="0"/>
              </a:spcBef>
            </a:pPr>
            <a:endParaRPr lang="lv-LV" sz="2000" dirty="0">
              <a:solidFill>
                <a:schemeClr val="tx1">
                  <a:lumMod val="90000"/>
                  <a:lumOff val="10000"/>
                </a:schemeClr>
              </a:solidFill>
              <a:latin typeface="Verdana (body)"/>
              <a:cs typeface="Times New Roman" panose="02020603050405020304" pitchFamily="18" charset="0"/>
            </a:endParaRPr>
          </a:p>
          <a:p>
            <a:endParaRPr lang="lv-LV" sz="2000" dirty="0">
              <a:solidFill>
                <a:schemeClr val="tx1">
                  <a:lumMod val="90000"/>
                  <a:lumOff val="10000"/>
                </a:schemeClr>
              </a:solidFill>
              <a:latin typeface="Verdana (body)"/>
            </a:endParaRPr>
          </a:p>
        </p:txBody>
      </p:sp>
      <p:pic>
        <p:nvPicPr>
          <p:cNvPr id="4" name="Picture 3">
            <a:extLst>
              <a:ext uri="{FF2B5EF4-FFF2-40B4-BE49-F238E27FC236}">
                <a16:creationId xmlns:a16="http://schemas.microsoft.com/office/drawing/2014/main" id="{D65B6FBB-8432-41DD-9CAB-299E89C7DF1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1455" y="255184"/>
            <a:ext cx="933489" cy="897744"/>
          </a:xfrm>
          <a:prstGeom prst="rect">
            <a:avLst/>
          </a:prstGeom>
        </p:spPr>
      </p:pic>
    </p:spTree>
    <p:extLst>
      <p:ext uri="{BB962C8B-B14F-4D97-AF65-F5344CB8AC3E}">
        <p14:creationId xmlns:p14="http://schemas.microsoft.com/office/powerpoint/2010/main" val="1088546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8160"/>
            <a:ext cx="10515600" cy="1172528"/>
          </a:xfrm>
        </p:spPr>
        <p:txBody>
          <a:bodyPr>
            <a:normAutofit/>
          </a:bodyPr>
          <a:lstStyle/>
          <a:p>
            <a:pPr algn="ctr"/>
            <a:r>
              <a:rPr lang="lv-LV" dirty="0">
                <a:ea typeface="Calibri" panose="020F0502020204030204" pitchFamily="34" charset="0"/>
              </a:rPr>
              <a:t> </a:t>
            </a:r>
            <a:r>
              <a:rPr lang="lv-LV" sz="3200" dirty="0"/>
              <a:t/>
            </a:r>
            <a:br>
              <a:rPr lang="lv-LV" sz="3200" dirty="0"/>
            </a:br>
            <a:endParaRPr lang="lv-LV" sz="3200" dirty="0"/>
          </a:p>
        </p:txBody>
      </p:sp>
      <p:sp>
        <p:nvSpPr>
          <p:cNvPr id="6" name="Rounded Rectangle 5"/>
          <p:cNvSpPr/>
          <p:nvPr/>
        </p:nvSpPr>
        <p:spPr>
          <a:xfrm>
            <a:off x="1783080" y="1036320"/>
            <a:ext cx="8930640" cy="5577840"/>
          </a:xfrm>
          <a:prstGeom prst="roundRect">
            <a:avLst/>
          </a:prstGeom>
          <a:solidFill>
            <a:schemeClr val="accent1">
              <a:lumMod val="10000"/>
              <a:lumOff val="9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ü"/>
            </a:pPr>
            <a:r>
              <a:rPr lang="lv-LV" sz="2800" dirty="0">
                <a:solidFill>
                  <a:schemeClr val="tx1"/>
                </a:solidFill>
              </a:rPr>
              <a:t>uzņēmuma grāmatvedības uzskaites </a:t>
            </a:r>
            <a:r>
              <a:rPr lang="lv-LV" sz="2800" b="1" dirty="0">
                <a:solidFill>
                  <a:schemeClr val="tx1">
                    <a:lumMod val="90000"/>
                    <a:lumOff val="10000"/>
                  </a:schemeClr>
                </a:solidFill>
              </a:rPr>
              <a:t>datu salīdzināšana ar VID EDS datiem</a:t>
            </a:r>
            <a:r>
              <a:rPr lang="lv-LV" sz="2800" dirty="0">
                <a:solidFill>
                  <a:schemeClr val="tx1">
                    <a:lumMod val="90000"/>
                    <a:lumOff val="10000"/>
                  </a:schemeClr>
                </a:solidFill>
              </a:rPr>
              <a:t> </a:t>
            </a:r>
            <a:r>
              <a:rPr lang="lv-LV" sz="2800" dirty="0">
                <a:solidFill>
                  <a:schemeClr val="tx1"/>
                </a:solidFill>
              </a:rPr>
              <a:t>par prasījumu un saistību summām bilances datumā</a:t>
            </a:r>
            <a:r>
              <a:rPr lang="lv-LV" sz="2800" dirty="0">
                <a:solidFill>
                  <a:srgbClr val="012269"/>
                </a:solidFill>
              </a:rPr>
              <a:t>: </a:t>
            </a:r>
          </a:p>
          <a:p>
            <a:pPr marL="457200" indent="-457200">
              <a:buFontTx/>
              <a:buChar char="-"/>
            </a:pPr>
            <a:r>
              <a:rPr lang="lv-LV" sz="2400" dirty="0">
                <a:solidFill>
                  <a:schemeClr val="tx2"/>
                </a:solidFill>
              </a:rPr>
              <a:t>pārskats “Pārskata perioda apkopojums – salīdzināšana”</a:t>
            </a:r>
          </a:p>
          <a:p>
            <a:pPr marL="457200" indent="-457200">
              <a:buFontTx/>
              <a:buChar char="-"/>
            </a:pPr>
            <a:r>
              <a:rPr lang="lv-LV" sz="2400" dirty="0">
                <a:solidFill>
                  <a:schemeClr val="tx2"/>
                </a:solidFill>
              </a:rPr>
              <a:t>neattiecināmo iemaksu salīdzināšanai pārskats “Budžeta maksājumu nomaksas stāvoklis”</a:t>
            </a:r>
          </a:p>
          <a:p>
            <a:pPr marL="457200" indent="-457200">
              <a:buFontTx/>
              <a:buChar char="-"/>
            </a:pPr>
            <a:r>
              <a:rPr lang="lv-LV" sz="2400" dirty="0" err="1">
                <a:solidFill>
                  <a:schemeClr val="tx2"/>
                </a:solidFill>
              </a:rPr>
              <a:t>depozītkontos</a:t>
            </a:r>
            <a:r>
              <a:rPr lang="lv-LV" sz="2400" dirty="0">
                <a:solidFill>
                  <a:schemeClr val="tx2"/>
                </a:solidFill>
              </a:rPr>
              <a:t> veikto iemaksu salīdzināšana - sadaļa “Citi konti ”</a:t>
            </a:r>
            <a:br>
              <a:rPr lang="lv-LV" sz="2400" dirty="0">
                <a:solidFill>
                  <a:schemeClr val="tx2"/>
                </a:solidFill>
              </a:rPr>
            </a:br>
            <a:endParaRPr lang="lv-LV" sz="2400" dirty="0">
              <a:solidFill>
                <a:schemeClr val="tx2"/>
              </a:solidFill>
            </a:endParaRPr>
          </a:p>
        </p:txBody>
      </p:sp>
    </p:spTree>
    <p:extLst>
      <p:ext uri="{BB962C8B-B14F-4D97-AF65-F5344CB8AC3E}">
        <p14:creationId xmlns:p14="http://schemas.microsoft.com/office/powerpoint/2010/main" val="2591105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lv-LV" dirty="0"/>
              <a:t>Biežāk uzdotie jautājumi</a:t>
            </a:r>
          </a:p>
        </p:txBody>
      </p:sp>
      <p:sp>
        <p:nvSpPr>
          <p:cNvPr id="3" name="Content Placeholder 2">
            <a:extLst>
              <a:ext uri="{FF2B5EF4-FFF2-40B4-BE49-F238E27FC236}">
                <a16:creationId xmlns:a16="http://schemas.microsoft.com/office/drawing/2014/main" id="{DD0D4102-B03D-4144-A7D7-3295D7B087F4}"/>
              </a:ext>
            </a:extLst>
          </p:cNvPr>
          <p:cNvSpPr>
            <a:spLocks noGrp="1"/>
          </p:cNvSpPr>
          <p:nvPr>
            <p:ph idx="4294967295"/>
          </p:nvPr>
        </p:nvSpPr>
        <p:spPr>
          <a:xfrm>
            <a:off x="1234440" y="2133600"/>
            <a:ext cx="9852660" cy="2781300"/>
          </a:xfrm>
        </p:spPr>
        <p:txBody>
          <a:bodyPr/>
          <a:lstStyle/>
          <a:p>
            <a:r>
              <a:rPr lang="lv-LV" sz="2000" b="1" dirty="0">
                <a:solidFill>
                  <a:schemeClr val="tx1">
                    <a:lumMod val="90000"/>
                    <a:lumOff val="10000"/>
                  </a:schemeClr>
                </a:solidFill>
                <a:latin typeface="Verdana (body)"/>
                <a:cs typeface="Times New Roman" panose="02020603050405020304" pitchFamily="18" charset="0"/>
              </a:rPr>
              <a:t>6.Kur var redzēt nokavējuma naudas?</a:t>
            </a:r>
          </a:p>
          <a:p>
            <a:endParaRPr lang="lv-LV" sz="2000" b="1" dirty="0">
              <a:solidFill>
                <a:schemeClr val="tx1">
                  <a:lumMod val="90000"/>
                  <a:lumOff val="10000"/>
                </a:schemeClr>
              </a:solidFill>
              <a:latin typeface="Verdana (body)"/>
              <a:cs typeface="Times New Roman" panose="02020603050405020304" pitchFamily="18" charset="0"/>
            </a:endParaRPr>
          </a:p>
          <a:p>
            <a:pPr>
              <a:lnSpc>
                <a:spcPct val="100000"/>
              </a:lnSpc>
              <a:spcBef>
                <a:spcPts val="0"/>
              </a:spcBef>
            </a:pPr>
            <a:r>
              <a:rPr lang="lv-LV" sz="2000" dirty="0">
                <a:solidFill>
                  <a:schemeClr val="tx1">
                    <a:lumMod val="90000"/>
                    <a:lumOff val="10000"/>
                  </a:schemeClr>
                </a:solidFill>
                <a:latin typeface="Verdana (body)"/>
                <a:cs typeface="Times New Roman" panose="02020603050405020304" pitchFamily="18" charset="0"/>
              </a:rPr>
              <a:t>Nokavējuma naudas var redzēt EDS sadaļā “Pārskati” -&gt;</a:t>
            </a:r>
          </a:p>
          <a:p>
            <a:pPr>
              <a:lnSpc>
                <a:spcPct val="100000"/>
              </a:lnSpc>
              <a:spcBef>
                <a:spcPts val="0"/>
              </a:spcBef>
            </a:pPr>
            <a:r>
              <a:rPr lang="lv-LV" sz="2000" dirty="0">
                <a:solidFill>
                  <a:schemeClr val="tx1">
                    <a:lumMod val="90000"/>
                    <a:lumOff val="10000"/>
                  </a:schemeClr>
                </a:solidFill>
                <a:latin typeface="Verdana (body)"/>
                <a:cs typeface="Times New Roman" panose="02020603050405020304" pitchFamily="18" charset="0"/>
              </a:rPr>
              <a:t>“Budžeta maksājumu nomaksas stāvoklis un veiktie maksājumi” &gt;</a:t>
            </a:r>
          </a:p>
          <a:p>
            <a:pPr>
              <a:lnSpc>
                <a:spcPct val="100000"/>
              </a:lnSpc>
              <a:spcBef>
                <a:spcPts val="0"/>
              </a:spcBef>
            </a:pPr>
            <a:r>
              <a:rPr lang="lv-LV" sz="2000" dirty="0">
                <a:solidFill>
                  <a:schemeClr val="tx1">
                    <a:lumMod val="90000"/>
                    <a:lumOff val="10000"/>
                  </a:schemeClr>
                </a:solidFill>
                <a:latin typeface="Verdana (body)"/>
                <a:cs typeface="Times New Roman" panose="02020603050405020304" pitchFamily="18" charset="0"/>
              </a:rPr>
              <a:t>“Budžeta maksājumu nomaksas stāvoklis”, visas novirzītās (samaksātās) nokavējuma naudas var redzēt pārskatā </a:t>
            </a:r>
            <a:r>
              <a:rPr lang="lv-LV" sz="2000" b="1" dirty="0">
                <a:solidFill>
                  <a:schemeClr val="tx1">
                    <a:lumMod val="90000"/>
                    <a:lumOff val="10000"/>
                  </a:schemeClr>
                </a:solidFill>
                <a:latin typeface="Verdana (body)"/>
                <a:cs typeface="Times New Roman" panose="02020603050405020304" pitchFamily="18" charset="0"/>
              </a:rPr>
              <a:t>“Transakciju pārskats”</a:t>
            </a:r>
            <a:r>
              <a:rPr lang="lv-LV" sz="2000" dirty="0">
                <a:solidFill>
                  <a:schemeClr val="tx1">
                    <a:lumMod val="90000"/>
                    <a:lumOff val="10000"/>
                  </a:schemeClr>
                </a:solidFill>
                <a:latin typeface="Verdana (body)"/>
                <a:cs typeface="Times New Roman" panose="02020603050405020304" pitchFamily="18" charset="0"/>
              </a:rPr>
              <a:t>,</a:t>
            </a:r>
            <a:r>
              <a:rPr lang="lv-LV" sz="2000" b="1" dirty="0">
                <a:solidFill>
                  <a:schemeClr val="tx1">
                    <a:lumMod val="90000"/>
                    <a:lumOff val="10000"/>
                  </a:schemeClr>
                </a:solidFill>
                <a:latin typeface="Verdana (body)"/>
                <a:cs typeface="Times New Roman" panose="02020603050405020304" pitchFamily="18" charset="0"/>
              </a:rPr>
              <a:t> </a:t>
            </a:r>
            <a:r>
              <a:rPr lang="lv-LV" sz="2000" dirty="0">
                <a:solidFill>
                  <a:schemeClr val="tx1">
                    <a:lumMod val="90000"/>
                    <a:lumOff val="10000"/>
                  </a:schemeClr>
                </a:solidFill>
                <a:latin typeface="Verdana (body)"/>
                <a:cs typeface="Times New Roman" panose="02020603050405020304" pitchFamily="18" charset="0"/>
              </a:rPr>
              <a:t>pārveidojot </a:t>
            </a:r>
            <a:r>
              <a:rPr lang="lv-LV" sz="2000" i="1" dirty="0">
                <a:solidFill>
                  <a:schemeClr val="tx1">
                    <a:lumMod val="90000"/>
                    <a:lumOff val="10000"/>
                  </a:schemeClr>
                </a:solidFill>
                <a:latin typeface="Verdana (body)"/>
                <a:cs typeface="Times New Roman" panose="02020603050405020304" pitchFamily="18" charset="0"/>
              </a:rPr>
              <a:t>XML </a:t>
            </a:r>
            <a:r>
              <a:rPr lang="lv-LV" sz="2000" dirty="0">
                <a:solidFill>
                  <a:schemeClr val="tx1">
                    <a:lumMod val="90000"/>
                    <a:lumOff val="10000"/>
                  </a:schemeClr>
                </a:solidFill>
                <a:latin typeface="Verdana (body)"/>
                <a:cs typeface="Times New Roman" panose="02020603050405020304" pitchFamily="18" charset="0"/>
              </a:rPr>
              <a:t>formātu </a:t>
            </a:r>
            <a:r>
              <a:rPr lang="lv-LV" sz="2000" i="1" dirty="0">
                <a:solidFill>
                  <a:schemeClr val="tx1">
                    <a:lumMod val="90000"/>
                    <a:lumOff val="10000"/>
                  </a:schemeClr>
                </a:solidFill>
                <a:latin typeface="Verdana (body)"/>
                <a:cs typeface="Times New Roman" panose="02020603050405020304" pitchFamily="18" charset="0"/>
              </a:rPr>
              <a:t>Excel</a:t>
            </a:r>
            <a:r>
              <a:rPr lang="lv-LV" sz="2000" dirty="0">
                <a:solidFill>
                  <a:schemeClr val="tx1">
                    <a:lumMod val="90000"/>
                    <a:lumOff val="10000"/>
                  </a:schemeClr>
                </a:solidFill>
                <a:latin typeface="Verdana (body)"/>
                <a:cs typeface="Times New Roman" panose="02020603050405020304" pitchFamily="18" charset="0"/>
              </a:rPr>
              <a:t>, var uzstādīt filtrus un iegūt nepieciešamo informāciju. </a:t>
            </a:r>
          </a:p>
        </p:txBody>
      </p:sp>
      <p:pic>
        <p:nvPicPr>
          <p:cNvPr id="5" name="Picture 4">
            <a:extLst>
              <a:ext uri="{FF2B5EF4-FFF2-40B4-BE49-F238E27FC236}">
                <a16:creationId xmlns:a16="http://schemas.microsoft.com/office/drawing/2014/main" id="{CA119B27-059E-4A4D-9A55-75B6A98BC5B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5300" y="365125"/>
            <a:ext cx="933489" cy="897744"/>
          </a:xfrm>
          <a:prstGeom prst="rect">
            <a:avLst/>
          </a:prstGeom>
        </p:spPr>
      </p:pic>
    </p:spTree>
    <p:extLst>
      <p:ext uri="{BB962C8B-B14F-4D97-AF65-F5344CB8AC3E}">
        <p14:creationId xmlns:p14="http://schemas.microsoft.com/office/powerpoint/2010/main" val="233223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t>Biežāk uzdotie jautājumi</a:t>
            </a:r>
          </a:p>
        </p:txBody>
      </p:sp>
      <p:sp>
        <p:nvSpPr>
          <p:cNvPr id="3" name="Content Placeholder 2">
            <a:extLst>
              <a:ext uri="{FF2B5EF4-FFF2-40B4-BE49-F238E27FC236}">
                <a16:creationId xmlns:a16="http://schemas.microsoft.com/office/drawing/2014/main" id="{DD0D4102-B03D-4144-A7D7-3295D7B087F4}"/>
              </a:ext>
            </a:extLst>
          </p:cNvPr>
          <p:cNvSpPr>
            <a:spLocks noGrp="1"/>
          </p:cNvSpPr>
          <p:nvPr>
            <p:ph idx="4294967295"/>
          </p:nvPr>
        </p:nvSpPr>
        <p:spPr>
          <a:xfrm>
            <a:off x="1249680" y="2371724"/>
            <a:ext cx="9351645" cy="3705225"/>
          </a:xfrm>
        </p:spPr>
        <p:txBody>
          <a:bodyPr/>
          <a:lstStyle/>
          <a:p>
            <a:r>
              <a:rPr lang="lv-LV" sz="2000" b="1" dirty="0">
                <a:solidFill>
                  <a:schemeClr val="tx1">
                    <a:lumMod val="90000"/>
                    <a:lumOff val="10000"/>
                  </a:schemeClr>
                </a:solidFill>
                <a:latin typeface="Verdana (body)"/>
                <a:cs typeface="Calibri" panose="020F0502020204030204" pitchFamily="34" charset="0"/>
              </a:rPr>
              <a:t>7. Kā var redzēt apkopojumu par konkrētu nodokli?</a:t>
            </a:r>
          </a:p>
          <a:p>
            <a:endParaRPr lang="lv-LV" sz="2000" b="1" dirty="0">
              <a:solidFill>
                <a:schemeClr val="tx1">
                  <a:lumMod val="90000"/>
                  <a:lumOff val="10000"/>
                </a:schemeClr>
              </a:solidFill>
              <a:latin typeface="Verdana (body)"/>
              <a:cs typeface="Calibri" panose="020F0502020204030204" pitchFamily="34" charset="0"/>
            </a:endParaRPr>
          </a:p>
          <a:p>
            <a:pPr>
              <a:lnSpc>
                <a:spcPct val="100000"/>
              </a:lnSpc>
              <a:spcBef>
                <a:spcPts val="0"/>
              </a:spcBef>
            </a:pPr>
            <a:r>
              <a:rPr lang="lv-LV" sz="2000" dirty="0">
                <a:solidFill>
                  <a:schemeClr val="tx1">
                    <a:lumMod val="90000"/>
                    <a:lumOff val="10000"/>
                  </a:schemeClr>
                </a:solidFill>
                <a:latin typeface="Verdana (body)"/>
                <a:cs typeface="Calibri" panose="020F0502020204030204" pitchFamily="34" charset="0"/>
              </a:rPr>
              <a:t>EDS sadaļā “Pārskati” -&gt; “Budžeta maksājumu nomaksas stāvoklis un veiktie maksājumi” -&gt; </a:t>
            </a:r>
            <a:r>
              <a:rPr lang="lv-LV" sz="2000" b="1" dirty="0">
                <a:solidFill>
                  <a:schemeClr val="tx1">
                    <a:lumMod val="90000"/>
                    <a:lumOff val="10000"/>
                  </a:schemeClr>
                </a:solidFill>
                <a:latin typeface="Verdana (body)"/>
                <a:cs typeface="Calibri" panose="020F0502020204030204" pitchFamily="34" charset="0"/>
              </a:rPr>
              <a:t>“Transakciju pārskats”</a:t>
            </a:r>
            <a:r>
              <a:rPr lang="lv-LV" sz="2000" dirty="0">
                <a:solidFill>
                  <a:schemeClr val="tx1">
                    <a:lumMod val="90000"/>
                    <a:lumOff val="10000"/>
                  </a:schemeClr>
                </a:solidFill>
                <a:latin typeface="Verdana (body)"/>
                <a:cs typeface="Calibri" panose="020F0502020204030204" pitchFamily="34" charset="0"/>
              </a:rPr>
              <a:t>.</a:t>
            </a:r>
            <a:r>
              <a:rPr lang="lv-LV" sz="2000" b="1" dirty="0">
                <a:solidFill>
                  <a:schemeClr val="tx1">
                    <a:lumMod val="90000"/>
                    <a:lumOff val="10000"/>
                  </a:schemeClr>
                </a:solidFill>
                <a:latin typeface="Verdana (body)"/>
                <a:cs typeface="Calibri" panose="020F0502020204030204" pitchFamily="34" charset="0"/>
              </a:rPr>
              <a:t> </a:t>
            </a:r>
          </a:p>
          <a:p>
            <a:pPr>
              <a:lnSpc>
                <a:spcPct val="100000"/>
              </a:lnSpc>
              <a:spcBef>
                <a:spcPts val="0"/>
              </a:spcBef>
            </a:pPr>
            <a:endParaRPr lang="lv-LV" sz="2000" b="1" dirty="0">
              <a:solidFill>
                <a:schemeClr val="tx1">
                  <a:lumMod val="90000"/>
                  <a:lumOff val="10000"/>
                </a:schemeClr>
              </a:solidFill>
              <a:latin typeface="Verdana (body)"/>
              <a:cs typeface="Calibri" panose="020F0502020204030204" pitchFamily="34" charset="0"/>
            </a:endParaRPr>
          </a:p>
          <a:p>
            <a:pPr>
              <a:lnSpc>
                <a:spcPct val="100000"/>
              </a:lnSpc>
              <a:spcBef>
                <a:spcPts val="0"/>
              </a:spcBef>
            </a:pPr>
            <a:r>
              <a:rPr lang="lv-LV" sz="2000" dirty="0">
                <a:solidFill>
                  <a:schemeClr val="tx1">
                    <a:lumMod val="90000"/>
                    <a:lumOff val="10000"/>
                  </a:schemeClr>
                </a:solidFill>
                <a:latin typeface="Verdana (body)"/>
                <a:cs typeface="Calibri" panose="020F0502020204030204" pitchFamily="34" charset="0"/>
              </a:rPr>
              <a:t>Pārskats tiks sagatavots pa visiem nodokļiem, savukārt, pārveidojot </a:t>
            </a:r>
            <a:r>
              <a:rPr lang="lv-LV" sz="2000" i="1" dirty="0">
                <a:solidFill>
                  <a:schemeClr val="tx1">
                    <a:lumMod val="90000"/>
                    <a:lumOff val="10000"/>
                  </a:schemeClr>
                </a:solidFill>
                <a:latin typeface="Verdana (body)"/>
                <a:cs typeface="Calibri" panose="020F0502020204030204" pitchFamily="34" charset="0"/>
              </a:rPr>
              <a:t>XML</a:t>
            </a:r>
            <a:r>
              <a:rPr lang="lv-LV" sz="2000" dirty="0">
                <a:solidFill>
                  <a:schemeClr val="tx1">
                    <a:lumMod val="90000"/>
                    <a:lumOff val="10000"/>
                  </a:schemeClr>
                </a:solidFill>
                <a:latin typeface="Verdana (body)"/>
                <a:cs typeface="Calibri" panose="020F0502020204030204" pitchFamily="34" charset="0"/>
              </a:rPr>
              <a:t> formātu </a:t>
            </a:r>
            <a:r>
              <a:rPr lang="lv-LV" sz="2000" i="1" dirty="0">
                <a:solidFill>
                  <a:schemeClr val="tx1">
                    <a:lumMod val="90000"/>
                    <a:lumOff val="10000"/>
                  </a:schemeClr>
                </a:solidFill>
                <a:latin typeface="Verdana (body)"/>
                <a:cs typeface="Calibri" panose="020F0502020204030204" pitchFamily="34" charset="0"/>
              </a:rPr>
              <a:t>Excel</a:t>
            </a:r>
            <a:r>
              <a:rPr lang="lv-LV" sz="2000" dirty="0">
                <a:solidFill>
                  <a:schemeClr val="tx1">
                    <a:lumMod val="90000"/>
                    <a:lumOff val="10000"/>
                  </a:schemeClr>
                </a:solidFill>
                <a:latin typeface="Verdana (body)"/>
                <a:cs typeface="Calibri" panose="020F0502020204030204" pitchFamily="34" charset="0"/>
              </a:rPr>
              <a:t>, var uzstādīt filtrus un iegūt nepieciešamo informāciju.</a:t>
            </a:r>
          </a:p>
          <a:p>
            <a:endParaRPr lang="lv-LV" sz="2000" dirty="0">
              <a:solidFill>
                <a:schemeClr val="tx1">
                  <a:lumMod val="90000"/>
                  <a:lumOff val="10000"/>
                </a:schemeClr>
              </a:solidFill>
              <a:latin typeface="Verdana (body)"/>
              <a:cs typeface="Calibri" panose="020F0502020204030204" pitchFamily="34" charset="0"/>
            </a:endParaRPr>
          </a:p>
        </p:txBody>
      </p:sp>
      <p:pic>
        <p:nvPicPr>
          <p:cNvPr id="4" name="Picture 3">
            <a:extLst>
              <a:ext uri="{FF2B5EF4-FFF2-40B4-BE49-F238E27FC236}">
                <a16:creationId xmlns:a16="http://schemas.microsoft.com/office/drawing/2014/main" id="{80AE523A-CEE3-431B-898D-6D4D75BD140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1455" y="255184"/>
            <a:ext cx="933489" cy="897744"/>
          </a:xfrm>
          <a:prstGeom prst="rect">
            <a:avLst/>
          </a:prstGeom>
        </p:spPr>
      </p:pic>
    </p:spTree>
    <p:extLst>
      <p:ext uri="{BB962C8B-B14F-4D97-AF65-F5344CB8AC3E}">
        <p14:creationId xmlns:p14="http://schemas.microsoft.com/office/powerpoint/2010/main" val="2951233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t>Biežāk uzdotie jautājumi</a:t>
            </a:r>
          </a:p>
        </p:txBody>
      </p:sp>
      <p:sp>
        <p:nvSpPr>
          <p:cNvPr id="3" name="Content Placeholder 2">
            <a:extLst>
              <a:ext uri="{FF2B5EF4-FFF2-40B4-BE49-F238E27FC236}">
                <a16:creationId xmlns:a16="http://schemas.microsoft.com/office/drawing/2014/main" id="{DD0D4102-B03D-4144-A7D7-3295D7B087F4}"/>
              </a:ext>
            </a:extLst>
          </p:cNvPr>
          <p:cNvSpPr>
            <a:spLocks noGrp="1"/>
          </p:cNvSpPr>
          <p:nvPr>
            <p:ph idx="4294967295"/>
          </p:nvPr>
        </p:nvSpPr>
        <p:spPr>
          <a:xfrm>
            <a:off x="838200" y="2352674"/>
            <a:ext cx="10698480" cy="3824287"/>
          </a:xfrm>
        </p:spPr>
        <p:txBody>
          <a:bodyPr/>
          <a:lstStyle/>
          <a:p>
            <a:r>
              <a:rPr lang="lv-LV" sz="2000" b="1" dirty="0">
                <a:solidFill>
                  <a:schemeClr val="tx1">
                    <a:lumMod val="90000"/>
                    <a:lumOff val="10000"/>
                  </a:schemeClr>
                </a:solidFill>
                <a:latin typeface="Verdana (body)"/>
                <a:cs typeface="Times New Roman" panose="02020603050405020304" pitchFamily="18" charset="0"/>
              </a:rPr>
              <a:t>8. Kā atvērt un apskatīt elektroniski iegūtu </a:t>
            </a:r>
            <a:r>
              <a:rPr lang="lv-LV" sz="2000" b="1" i="1" dirty="0">
                <a:solidFill>
                  <a:schemeClr val="tx1">
                    <a:lumMod val="90000"/>
                    <a:lumOff val="10000"/>
                  </a:schemeClr>
                </a:solidFill>
                <a:latin typeface="Verdana (body)"/>
                <a:cs typeface="Times New Roman" panose="02020603050405020304" pitchFamily="18" charset="0"/>
              </a:rPr>
              <a:t>XML</a:t>
            </a:r>
            <a:r>
              <a:rPr lang="lv-LV" sz="2000" b="1" dirty="0">
                <a:solidFill>
                  <a:schemeClr val="tx1">
                    <a:lumMod val="90000"/>
                    <a:lumOff val="10000"/>
                  </a:schemeClr>
                </a:solidFill>
                <a:latin typeface="Verdana (body)"/>
                <a:cs typeface="Times New Roman" panose="02020603050405020304" pitchFamily="18" charset="0"/>
              </a:rPr>
              <a:t> datni </a:t>
            </a:r>
            <a:r>
              <a:rPr lang="lv-LV" sz="2000" b="1" i="1" dirty="0">
                <a:solidFill>
                  <a:schemeClr val="tx1">
                    <a:lumMod val="90000"/>
                    <a:lumOff val="10000"/>
                  </a:schemeClr>
                </a:solidFill>
                <a:latin typeface="Verdana (body)"/>
                <a:cs typeface="Times New Roman" panose="02020603050405020304" pitchFamily="18" charset="0"/>
              </a:rPr>
              <a:t>MS Excel</a:t>
            </a:r>
            <a:r>
              <a:rPr lang="lv-LV" sz="2000" b="1" dirty="0">
                <a:solidFill>
                  <a:schemeClr val="tx1">
                    <a:lumMod val="90000"/>
                    <a:lumOff val="10000"/>
                  </a:schemeClr>
                </a:solidFill>
                <a:latin typeface="Verdana (body)"/>
                <a:cs typeface="Times New Roman" panose="02020603050405020304" pitchFamily="18" charset="0"/>
              </a:rPr>
              <a:t>?</a:t>
            </a:r>
          </a:p>
          <a:p>
            <a:pPr marL="457200" indent="-457200">
              <a:buFont typeface="Arial" panose="020B0604020202020204" pitchFamily="34" charset="0"/>
              <a:buChar char="•"/>
            </a:pPr>
            <a:r>
              <a:rPr lang="lv-LV" sz="2000" dirty="0">
                <a:solidFill>
                  <a:schemeClr val="tx1">
                    <a:lumMod val="90000"/>
                    <a:lumOff val="10000"/>
                  </a:schemeClr>
                </a:solidFill>
                <a:latin typeface="Verdana (body)"/>
                <a:cs typeface="Times New Roman" panose="02020603050405020304" pitchFamily="18" charset="0"/>
              </a:rPr>
              <a:t>Atveriet savā datorā vai citā </a:t>
            </a:r>
            <a:r>
              <a:rPr lang="lv-LV" sz="2000" dirty="0" err="1">
                <a:solidFill>
                  <a:schemeClr val="tx1">
                    <a:lumMod val="90000"/>
                    <a:lumOff val="10000"/>
                  </a:schemeClr>
                </a:solidFill>
                <a:latin typeface="Verdana (body)"/>
                <a:cs typeface="Times New Roman" panose="02020603050405020304" pitchFamily="18" charset="0"/>
              </a:rPr>
              <a:t>viedierīcē</a:t>
            </a:r>
            <a:r>
              <a:rPr lang="lv-LV" sz="2000" dirty="0">
                <a:solidFill>
                  <a:schemeClr val="tx1">
                    <a:lumMod val="90000"/>
                    <a:lumOff val="10000"/>
                  </a:schemeClr>
                </a:solidFill>
                <a:latin typeface="Verdana (body)"/>
                <a:cs typeface="Times New Roman" panose="02020603050405020304" pitchFamily="18" charset="0"/>
              </a:rPr>
              <a:t> pieejamo </a:t>
            </a:r>
            <a:r>
              <a:rPr lang="lv-LV" sz="2000" i="1" dirty="0">
                <a:solidFill>
                  <a:schemeClr val="tx1">
                    <a:lumMod val="90000"/>
                    <a:lumOff val="10000"/>
                  </a:schemeClr>
                </a:solidFill>
                <a:latin typeface="Verdana (body)"/>
                <a:cs typeface="Times New Roman" panose="02020603050405020304" pitchFamily="18" charset="0"/>
              </a:rPr>
              <a:t>MS Excel </a:t>
            </a:r>
            <a:r>
              <a:rPr lang="lv-LV" sz="2000" dirty="0">
                <a:solidFill>
                  <a:schemeClr val="tx1">
                    <a:lumMod val="90000"/>
                    <a:lumOff val="10000"/>
                  </a:schemeClr>
                </a:solidFill>
                <a:latin typeface="Verdana (body)"/>
                <a:cs typeface="Times New Roman" panose="02020603050405020304" pitchFamily="18" charset="0"/>
              </a:rPr>
              <a:t>programmu un, izmantojot pogu “</a:t>
            </a:r>
            <a:r>
              <a:rPr lang="lv-LV" sz="2000" dirty="0" err="1">
                <a:solidFill>
                  <a:schemeClr val="tx1">
                    <a:lumMod val="90000"/>
                    <a:lumOff val="10000"/>
                  </a:schemeClr>
                </a:solidFill>
                <a:latin typeface="Verdana (body)"/>
                <a:cs typeface="Times New Roman" panose="02020603050405020304" pitchFamily="18" charset="0"/>
              </a:rPr>
              <a:t>File</a:t>
            </a:r>
            <a:r>
              <a:rPr lang="lv-LV" sz="2000" dirty="0">
                <a:solidFill>
                  <a:schemeClr val="tx1">
                    <a:lumMod val="90000"/>
                    <a:lumOff val="10000"/>
                  </a:schemeClr>
                </a:solidFill>
                <a:latin typeface="Verdana (body)"/>
                <a:cs typeface="Times New Roman" panose="02020603050405020304" pitchFamily="18" charset="0"/>
              </a:rPr>
              <a:t>” un izvēloties iespēju “</a:t>
            </a:r>
            <a:r>
              <a:rPr lang="lv-LV" sz="2000" dirty="0" err="1">
                <a:solidFill>
                  <a:schemeClr val="tx1">
                    <a:lumMod val="90000"/>
                    <a:lumOff val="10000"/>
                  </a:schemeClr>
                </a:solidFill>
                <a:latin typeface="Verdana (body)"/>
                <a:cs typeface="Times New Roman" panose="02020603050405020304" pitchFamily="18" charset="0"/>
              </a:rPr>
              <a:t>Open</a:t>
            </a:r>
            <a:r>
              <a:rPr lang="lv-LV" sz="2000" dirty="0">
                <a:solidFill>
                  <a:schemeClr val="tx1">
                    <a:lumMod val="90000"/>
                    <a:lumOff val="10000"/>
                  </a:schemeClr>
                </a:solidFill>
                <a:latin typeface="Verdana (body)"/>
                <a:cs typeface="Times New Roman" panose="02020603050405020304" pitchFamily="18" charset="0"/>
              </a:rPr>
              <a:t>”, atrodiet un atveriet savu saglabāto </a:t>
            </a:r>
            <a:r>
              <a:rPr lang="lv-LV" sz="2000" i="1" dirty="0">
                <a:solidFill>
                  <a:schemeClr val="tx1">
                    <a:lumMod val="90000"/>
                    <a:lumOff val="10000"/>
                  </a:schemeClr>
                </a:solidFill>
                <a:latin typeface="Verdana (body)"/>
                <a:cs typeface="Times New Roman" panose="02020603050405020304" pitchFamily="18" charset="0"/>
              </a:rPr>
              <a:t>XML</a:t>
            </a:r>
            <a:r>
              <a:rPr lang="lv-LV" sz="2000" dirty="0">
                <a:solidFill>
                  <a:schemeClr val="tx1">
                    <a:lumMod val="90000"/>
                    <a:lumOff val="10000"/>
                  </a:schemeClr>
                </a:solidFill>
                <a:latin typeface="Verdana (body)"/>
                <a:cs typeface="Times New Roman" panose="02020603050405020304" pitchFamily="18" charset="0"/>
              </a:rPr>
              <a:t> datni. </a:t>
            </a:r>
          </a:p>
          <a:p>
            <a:pPr marL="457200" indent="-457200">
              <a:buFont typeface="Arial" panose="020B0604020202020204" pitchFamily="34" charset="0"/>
              <a:buChar char="•"/>
            </a:pPr>
            <a:r>
              <a:rPr lang="lv-LV" sz="2000" dirty="0">
                <a:solidFill>
                  <a:schemeClr val="tx1">
                    <a:lumMod val="90000"/>
                    <a:lumOff val="10000"/>
                  </a:schemeClr>
                </a:solidFill>
                <a:latin typeface="Verdana (body)"/>
                <a:cs typeface="Times New Roman" panose="02020603050405020304" pitchFamily="18" charset="0"/>
              </a:rPr>
              <a:t>Izvēlieties iespēju “</a:t>
            </a:r>
            <a:r>
              <a:rPr lang="lv-LV" sz="2000" dirty="0" err="1">
                <a:solidFill>
                  <a:schemeClr val="tx1">
                    <a:lumMod val="90000"/>
                    <a:lumOff val="10000"/>
                  </a:schemeClr>
                </a:solidFill>
                <a:latin typeface="Verdana (body)"/>
                <a:cs typeface="Times New Roman" panose="02020603050405020304" pitchFamily="18" charset="0"/>
              </a:rPr>
              <a:t>As</a:t>
            </a:r>
            <a:r>
              <a:rPr lang="lv-LV" sz="2000" dirty="0">
                <a:solidFill>
                  <a:schemeClr val="tx1">
                    <a:lumMod val="90000"/>
                    <a:lumOff val="10000"/>
                  </a:schemeClr>
                </a:solidFill>
                <a:latin typeface="Verdana (body)"/>
                <a:cs typeface="Times New Roman" panose="02020603050405020304" pitchFamily="18" charset="0"/>
              </a:rPr>
              <a:t> </a:t>
            </a:r>
            <a:r>
              <a:rPr lang="lv-LV" sz="2000" dirty="0" err="1">
                <a:solidFill>
                  <a:schemeClr val="tx1">
                    <a:lumMod val="90000"/>
                    <a:lumOff val="10000"/>
                  </a:schemeClr>
                </a:solidFill>
                <a:latin typeface="Verdana (body)"/>
                <a:cs typeface="Times New Roman" panose="02020603050405020304" pitchFamily="18" charset="0"/>
              </a:rPr>
              <a:t>an</a:t>
            </a:r>
            <a:r>
              <a:rPr lang="lv-LV" sz="2000" dirty="0">
                <a:solidFill>
                  <a:schemeClr val="tx1">
                    <a:lumMod val="90000"/>
                    <a:lumOff val="10000"/>
                  </a:schemeClr>
                </a:solidFill>
                <a:latin typeface="Verdana (body)"/>
                <a:cs typeface="Times New Roman" panose="02020603050405020304" pitchFamily="18" charset="0"/>
              </a:rPr>
              <a:t> XML </a:t>
            </a:r>
            <a:r>
              <a:rPr lang="lv-LV" sz="2000" dirty="0" err="1">
                <a:solidFill>
                  <a:schemeClr val="tx1">
                    <a:lumMod val="90000"/>
                    <a:lumOff val="10000"/>
                  </a:schemeClr>
                </a:solidFill>
                <a:latin typeface="Verdana (body)"/>
                <a:cs typeface="Times New Roman" panose="02020603050405020304" pitchFamily="18" charset="0"/>
              </a:rPr>
              <a:t>Table</a:t>
            </a:r>
            <a:r>
              <a:rPr lang="lv-LV" sz="2000" dirty="0">
                <a:solidFill>
                  <a:schemeClr val="tx1">
                    <a:lumMod val="90000"/>
                    <a:lumOff val="10000"/>
                  </a:schemeClr>
                </a:solidFill>
                <a:latin typeface="Verdana (body)"/>
                <a:cs typeface="Times New Roman" panose="02020603050405020304" pitchFamily="18" charset="0"/>
              </a:rPr>
              <a:t>” un nospiediet pogu “OK”, pēc kā </a:t>
            </a:r>
            <a:r>
              <a:rPr lang="lv-LV" sz="2000" i="1" dirty="0">
                <a:solidFill>
                  <a:schemeClr val="tx1">
                    <a:lumMod val="90000"/>
                    <a:lumOff val="10000"/>
                  </a:schemeClr>
                </a:solidFill>
                <a:latin typeface="Verdana (body)"/>
                <a:cs typeface="Times New Roman" panose="02020603050405020304" pitchFamily="18" charset="0"/>
              </a:rPr>
              <a:t>MS Excel </a:t>
            </a:r>
            <a:r>
              <a:rPr lang="lv-LV" sz="2000" dirty="0">
                <a:solidFill>
                  <a:schemeClr val="tx1">
                    <a:lumMod val="90000"/>
                    <a:lumOff val="10000"/>
                  </a:schemeClr>
                </a:solidFill>
                <a:latin typeface="Verdana (body)"/>
                <a:cs typeface="Times New Roman" panose="02020603050405020304" pitchFamily="18" charset="0"/>
              </a:rPr>
              <a:t>izveidos pārskatāmu tabulu no iegūtā </a:t>
            </a:r>
            <a:r>
              <a:rPr lang="lv-LV" sz="2000" i="1" dirty="0">
                <a:solidFill>
                  <a:schemeClr val="tx1">
                    <a:lumMod val="90000"/>
                    <a:lumOff val="10000"/>
                  </a:schemeClr>
                </a:solidFill>
                <a:latin typeface="Verdana (body)"/>
                <a:cs typeface="Times New Roman" panose="02020603050405020304" pitchFamily="18" charset="0"/>
              </a:rPr>
              <a:t>XML</a:t>
            </a:r>
            <a:r>
              <a:rPr lang="lv-LV" sz="2000" dirty="0">
                <a:solidFill>
                  <a:schemeClr val="tx1">
                    <a:lumMod val="90000"/>
                    <a:lumOff val="10000"/>
                  </a:schemeClr>
                </a:solidFill>
                <a:latin typeface="Verdana (body)"/>
                <a:cs typeface="Times New Roman" panose="02020603050405020304" pitchFamily="18" charset="0"/>
              </a:rPr>
              <a:t>.</a:t>
            </a:r>
          </a:p>
          <a:p>
            <a:pPr marL="457200" indent="-457200">
              <a:buFont typeface="Arial" panose="020B0604020202020204" pitchFamily="34" charset="0"/>
              <a:buChar char="•"/>
            </a:pPr>
            <a:r>
              <a:rPr lang="lv-LV" sz="2000" b="1" dirty="0">
                <a:solidFill>
                  <a:schemeClr val="tx1">
                    <a:lumMod val="90000"/>
                    <a:lumOff val="10000"/>
                  </a:schemeClr>
                </a:solidFill>
                <a:latin typeface="Verdana (body)"/>
                <a:cs typeface="Times New Roman" panose="02020603050405020304" pitchFamily="18" charset="0"/>
              </a:rPr>
              <a:t>Transakciju pārskatu</a:t>
            </a:r>
            <a:r>
              <a:rPr lang="lv-LV" sz="2000" dirty="0">
                <a:solidFill>
                  <a:schemeClr val="tx1">
                    <a:lumMod val="90000"/>
                    <a:lumOff val="10000"/>
                  </a:schemeClr>
                </a:solidFill>
                <a:latin typeface="Verdana (body)"/>
                <a:cs typeface="Times New Roman" panose="02020603050405020304" pitchFamily="18" charset="0"/>
              </a:rPr>
              <a:t> pārveido </a:t>
            </a:r>
            <a:r>
              <a:rPr lang="lv-LV" sz="2000" i="1" dirty="0">
                <a:solidFill>
                  <a:schemeClr val="tx1">
                    <a:lumMod val="90000"/>
                    <a:lumOff val="10000"/>
                  </a:schemeClr>
                </a:solidFill>
                <a:latin typeface="Verdana (body)"/>
                <a:cs typeface="Times New Roman" panose="02020603050405020304" pitchFamily="18" charset="0"/>
              </a:rPr>
              <a:t>MS Excel </a:t>
            </a:r>
            <a:r>
              <a:rPr lang="lv-LV" sz="2000" dirty="0">
                <a:solidFill>
                  <a:schemeClr val="tx1">
                    <a:lumMod val="90000"/>
                    <a:lumOff val="10000"/>
                  </a:schemeClr>
                </a:solidFill>
                <a:latin typeface="Verdana (body)"/>
                <a:cs typeface="Times New Roman" panose="02020603050405020304" pitchFamily="18" charset="0"/>
              </a:rPr>
              <a:t>formātā.</a:t>
            </a:r>
          </a:p>
          <a:p>
            <a:pPr marL="342900" indent="-342900">
              <a:buFont typeface="Wingdings" panose="05000000000000000000" pitchFamily="2" charset="2"/>
              <a:buChar char="v"/>
            </a:pPr>
            <a:endParaRPr lang="lv-LV" sz="2000" dirty="0">
              <a:solidFill>
                <a:schemeClr val="tx1">
                  <a:lumMod val="90000"/>
                  <a:lumOff val="10000"/>
                </a:schemeClr>
              </a:solidFill>
              <a:latin typeface="Verdana (body)"/>
            </a:endParaRPr>
          </a:p>
        </p:txBody>
      </p:sp>
      <p:pic>
        <p:nvPicPr>
          <p:cNvPr id="4" name="Picture 3">
            <a:extLst>
              <a:ext uri="{FF2B5EF4-FFF2-40B4-BE49-F238E27FC236}">
                <a16:creationId xmlns:a16="http://schemas.microsoft.com/office/drawing/2014/main" id="{5291AC40-E7FC-4E30-8E0B-5406DE9D042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1455" y="365125"/>
            <a:ext cx="933489" cy="897744"/>
          </a:xfrm>
          <a:prstGeom prst="rect">
            <a:avLst/>
          </a:prstGeom>
        </p:spPr>
      </p:pic>
    </p:spTree>
    <p:extLst>
      <p:ext uri="{BB962C8B-B14F-4D97-AF65-F5344CB8AC3E}">
        <p14:creationId xmlns:p14="http://schemas.microsoft.com/office/powerpoint/2010/main" val="874508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8116"/>
          </a:xfrm>
        </p:spPr>
        <p:txBody>
          <a:bodyPr/>
          <a:lstStyle/>
          <a:p>
            <a:pPr algn="ctr"/>
            <a:r>
              <a:rPr lang="lv-LV" dirty="0"/>
              <a:t>Biežāk uzdotie jautājumi</a:t>
            </a:r>
          </a:p>
        </p:txBody>
      </p:sp>
      <p:sp>
        <p:nvSpPr>
          <p:cNvPr id="3" name="Content Placeholder 2">
            <a:extLst>
              <a:ext uri="{FF2B5EF4-FFF2-40B4-BE49-F238E27FC236}">
                <a16:creationId xmlns:a16="http://schemas.microsoft.com/office/drawing/2014/main" id="{DD0D4102-B03D-4144-A7D7-3295D7B087F4}"/>
              </a:ext>
            </a:extLst>
          </p:cNvPr>
          <p:cNvSpPr>
            <a:spLocks noGrp="1"/>
          </p:cNvSpPr>
          <p:nvPr>
            <p:ph idx="4294967295"/>
          </p:nvPr>
        </p:nvSpPr>
        <p:spPr>
          <a:xfrm>
            <a:off x="7962900" y="1742477"/>
            <a:ext cx="3714750" cy="4495800"/>
          </a:xfrm>
        </p:spPr>
        <p:txBody>
          <a:bodyPr/>
          <a:lstStyle/>
          <a:p>
            <a:r>
              <a:rPr lang="lv-LV" sz="2000" b="1" dirty="0">
                <a:solidFill>
                  <a:schemeClr val="tx1">
                    <a:lumMod val="90000"/>
                    <a:lumOff val="10000"/>
                  </a:schemeClr>
                </a:solidFill>
                <a:latin typeface="Verdana (body)"/>
                <a:cs typeface="Times New Roman" panose="02020603050405020304" pitchFamily="18" charset="0"/>
              </a:rPr>
              <a:t>9. Kur EDS var redzēt veiktos nodokļu maksājumus par konkrēto periodu?</a:t>
            </a:r>
          </a:p>
          <a:p>
            <a:pPr marL="342900" indent="-342900">
              <a:buFont typeface="Arial" panose="020B0604020202020204" pitchFamily="34" charset="0"/>
              <a:buChar char="•"/>
            </a:pPr>
            <a:r>
              <a:rPr lang="lv-LV" sz="2000" dirty="0">
                <a:solidFill>
                  <a:schemeClr val="tx1">
                    <a:lumMod val="90000"/>
                    <a:lumOff val="10000"/>
                  </a:schemeClr>
                </a:solidFill>
                <a:latin typeface="Verdana (body)"/>
                <a:cs typeface="Times New Roman" panose="02020603050405020304" pitchFamily="18" charset="0"/>
              </a:rPr>
              <a:t>EDS sadaļā “</a:t>
            </a:r>
            <a:r>
              <a:rPr lang="lv-LV" sz="2000" b="1" dirty="0">
                <a:solidFill>
                  <a:schemeClr val="tx1">
                    <a:lumMod val="90000"/>
                    <a:lumOff val="10000"/>
                  </a:schemeClr>
                </a:solidFill>
                <a:latin typeface="Verdana (body)"/>
                <a:cs typeface="Times New Roman" panose="02020603050405020304" pitchFamily="18" charset="0"/>
              </a:rPr>
              <a:t>Pārskati</a:t>
            </a:r>
            <a:r>
              <a:rPr lang="lv-LV" sz="2000" dirty="0">
                <a:solidFill>
                  <a:schemeClr val="tx1">
                    <a:lumMod val="90000"/>
                    <a:lumOff val="10000"/>
                  </a:schemeClr>
                </a:solidFill>
                <a:latin typeface="Verdana (body)"/>
                <a:cs typeface="Times New Roman" panose="02020603050405020304" pitchFamily="18" charset="0"/>
              </a:rPr>
              <a:t>” -&gt; “Budžeta maksājumu nomaksas stāvoklis un veiktie maksājumi”-&gt; “Veiktie nodokļu maksājumi” var redzēt maksājumus, kas bija veikti līdz 31.12.2020. un Transakciju pārskatā (No 01.01.2021).</a:t>
            </a:r>
          </a:p>
          <a:p>
            <a:endParaRPr lang="lv-LV" sz="2000" dirty="0">
              <a:solidFill>
                <a:schemeClr val="tx1">
                  <a:lumMod val="90000"/>
                  <a:lumOff val="10000"/>
                </a:schemeClr>
              </a:solidFill>
              <a:latin typeface="Verdana (body)"/>
              <a:cs typeface="Times New Roman" panose="02020603050405020304" pitchFamily="18" charset="0"/>
            </a:endParaRPr>
          </a:p>
        </p:txBody>
      </p:sp>
      <p:pic>
        <p:nvPicPr>
          <p:cNvPr id="4" name="Picture 3">
            <a:extLst>
              <a:ext uri="{FF2B5EF4-FFF2-40B4-BE49-F238E27FC236}">
                <a16:creationId xmlns:a16="http://schemas.microsoft.com/office/drawing/2014/main" id="{6A09B567-F8B9-4598-A23D-A76F01FA645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1455" y="130162"/>
            <a:ext cx="933489" cy="897744"/>
          </a:xfrm>
          <a:prstGeom prst="rect">
            <a:avLst/>
          </a:prstGeom>
        </p:spPr>
      </p:pic>
      <p:pic>
        <p:nvPicPr>
          <p:cNvPr id="5" name="Picture 4">
            <a:extLst>
              <a:ext uri="{FF2B5EF4-FFF2-40B4-BE49-F238E27FC236}">
                <a16:creationId xmlns:a16="http://schemas.microsoft.com/office/drawing/2014/main" id="{394C65FF-20F6-482B-99BB-932E09C473D9}"/>
              </a:ext>
            </a:extLst>
          </p:cNvPr>
          <p:cNvPicPr>
            <a:picLocks noChangeAspect="1"/>
          </p:cNvPicPr>
          <p:nvPr/>
        </p:nvPicPr>
        <p:blipFill>
          <a:blip r:embed="rId3"/>
          <a:stretch>
            <a:fillRect/>
          </a:stretch>
        </p:blipFill>
        <p:spPr>
          <a:xfrm>
            <a:off x="19050" y="1109663"/>
            <a:ext cx="7572375" cy="5657850"/>
          </a:xfrm>
          <a:prstGeom prst="rect">
            <a:avLst/>
          </a:prstGeom>
        </p:spPr>
      </p:pic>
      <p:sp>
        <p:nvSpPr>
          <p:cNvPr id="6" name="Arrow: Right 5">
            <a:extLst>
              <a:ext uri="{FF2B5EF4-FFF2-40B4-BE49-F238E27FC236}">
                <a16:creationId xmlns:a16="http://schemas.microsoft.com/office/drawing/2014/main" id="{D53C1018-19B0-4A3C-857D-5FFAAE61E308}"/>
              </a:ext>
            </a:extLst>
          </p:cNvPr>
          <p:cNvSpPr/>
          <p:nvPr/>
        </p:nvSpPr>
        <p:spPr>
          <a:xfrm>
            <a:off x="1876425" y="440055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601812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8116"/>
          </a:xfrm>
        </p:spPr>
        <p:txBody>
          <a:bodyPr/>
          <a:lstStyle/>
          <a:p>
            <a:pPr algn="ctr"/>
            <a:r>
              <a:rPr lang="lv-LV" dirty="0"/>
              <a:t>Biežāk uzdotie jautājumi</a:t>
            </a:r>
          </a:p>
        </p:txBody>
      </p:sp>
      <p:sp>
        <p:nvSpPr>
          <p:cNvPr id="3" name="Content Placeholder 2">
            <a:extLst>
              <a:ext uri="{FF2B5EF4-FFF2-40B4-BE49-F238E27FC236}">
                <a16:creationId xmlns:a16="http://schemas.microsoft.com/office/drawing/2014/main" id="{DD0D4102-B03D-4144-A7D7-3295D7B087F4}"/>
              </a:ext>
            </a:extLst>
          </p:cNvPr>
          <p:cNvSpPr>
            <a:spLocks noGrp="1"/>
          </p:cNvSpPr>
          <p:nvPr>
            <p:ph idx="4294967295"/>
          </p:nvPr>
        </p:nvSpPr>
        <p:spPr>
          <a:xfrm>
            <a:off x="504825" y="1742477"/>
            <a:ext cx="11172825" cy="1457923"/>
          </a:xfrm>
        </p:spPr>
        <p:txBody>
          <a:bodyPr/>
          <a:lstStyle/>
          <a:p>
            <a:r>
              <a:rPr lang="lv-LV" sz="2000" b="1" dirty="0">
                <a:solidFill>
                  <a:schemeClr val="tx1">
                    <a:lumMod val="90000"/>
                    <a:lumOff val="10000"/>
                  </a:schemeClr>
                </a:solidFill>
                <a:latin typeface="Verdana (body)"/>
                <a:cs typeface="Times New Roman" panose="02020603050405020304" pitchFamily="18" charset="0"/>
              </a:rPr>
              <a:t>10. Kur EDS var redzēt veiktos nodokļu maksājumus par konkrēto periodu?</a:t>
            </a:r>
          </a:p>
          <a:p>
            <a:r>
              <a:rPr lang="lv-LV" sz="2000" dirty="0">
                <a:solidFill>
                  <a:schemeClr val="tx1">
                    <a:lumMod val="90000"/>
                    <a:lumOff val="10000"/>
                  </a:schemeClr>
                </a:solidFill>
                <a:latin typeface="Verdana (body)"/>
                <a:cs typeface="Times New Roman" panose="02020603050405020304" pitchFamily="18" charset="0"/>
              </a:rPr>
              <a:t>EDS sadaļā “</a:t>
            </a:r>
            <a:r>
              <a:rPr lang="lv-LV" sz="2000" b="1" dirty="0">
                <a:solidFill>
                  <a:schemeClr val="tx1">
                    <a:lumMod val="90000"/>
                    <a:lumOff val="10000"/>
                  </a:schemeClr>
                </a:solidFill>
                <a:latin typeface="Verdana (body)"/>
                <a:cs typeface="Times New Roman" panose="02020603050405020304" pitchFamily="18" charset="0"/>
              </a:rPr>
              <a:t>Maksājumi</a:t>
            </a:r>
            <a:r>
              <a:rPr lang="lv-LV" sz="2000" dirty="0">
                <a:solidFill>
                  <a:schemeClr val="tx1">
                    <a:lumMod val="90000"/>
                    <a:lumOff val="10000"/>
                  </a:schemeClr>
                </a:solidFill>
                <a:latin typeface="Verdana (body)"/>
                <a:cs typeface="Times New Roman" panose="02020603050405020304" pitchFamily="18" charset="0"/>
              </a:rPr>
              <a:t>”-&gt; “Maksājumu vēsture” izvēloties sadaļu “VID dati”, var redzēt visus VID rīcībā esošo maksājumu datus, sākot no 2021. gada 1. janvāra (EDS maksājumu modulis, internetbanka u.c.)</a:t>
            </a:r>
          </a:p>
          <a:p>
            <a:pPr marL="342900" indent="-342900">
              <a:buFont typeface="Arial" panose="020B0604020202020204" pitchFamily="34" charset="0"/>
              <a:buChar char="•"/>
            </a:pPr>
            <a:endParaRPr lang="lv-LV" sz="2000" dirty="0">
              <a:solidFill>
                <a:schemeClr val="tx1">
                  <a:lumMod val="90000"/>
                  <a:lumOff val="10000"/>
                </a:schemeClr>
              </a:solidFill>
              <a:latin typeface="Verdana (body)"/>
              <a:cs typeface="Times New Roman" panose="02020603050405020304" pitchFamily="18" charset="0"/>
            </a:endParaRPr>
          </a:p>
        </p:txBody>
      </p:sp>
      <p:pic>
        <p:nvPicPr>
          <p:cNvPr id="4" name="Picture 3">
            <a:extLst>
              <a:ext uri="{FF2B5EF4-FFF2-40B4-BE49-F238E27FC236}">
                <a16:creationId xmlns:a16="http://schemas.microsoft.com/office/drawing/2014/main" id="{6A09B567-F8B9-4598-A23D-A76F01FA645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1455" y="130162"/>
            <a:ext cx="933489" cy="897744"/>
          </a:xfrm>
          <a:prstGeom prst="rect">
            <a:avLst/>
          </a:prstGeom>
        </p:spPr>
      </p:pic>
      <p:sp>
        <p:nvSpPr>
          <p:cNvPr id="7" name="Arrow: Right 6">
            <a:extLst>
              <a:ext uri="{FF2B5EF4-FFF2-40B4-BE49-F238E27FC236}">
                <a16:creationId xmlns:a16="http://schemas.microsoft.com/office/drawing/2014/main" id="{206784F2-C24B-4B3F-8D8B-9ACCA36D52B0}"/>
              </a:ext>
            </a:extLst>
          </p:cNvPr>
          <p:cNvSpPr/>
          <p:nvPr/>
        </p:nvSpPr>
        <p:spPr>
          <a:xfrm>
            <a:off x="904875" y="420052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9" name="Picture 8">
            <a:extLst>
              <a:ext uri="{FF2B5EF4-FFF2-40B4-BE49-F238E27FC236}">
                <a16:creationId xmlns:a16="http://schemas.microsoft.com/office/drawing/2014/main" id="{564D2FE9-E0D8-4FF0-B72E-0AC5537848F8}"/>
              </a:ext>
            </a:extLst>
          </p:cNvPr>
          <p:cNvPicPr>
            <a:picLocks noChangeAspect="1"/>
          </p:cNvPicPr>
          <p:nvPr/>
        </p:nvPicPr>
        <p:blipFill>
          <a:blip r:embed="rId3"/>
          <a:stretch>
            <a:fillRect/>
          </a:stretch>
        </p:blipFill>
        <p:spPr>
          <a:xfrm>
            <a:off x="-4763" y="3676847"/>
            <a:ext cx="12192000" cy="2619071"/>
          </a:xfrm>
          <a:prstGeom prst="rect">
            <a:avLst/>
          </a:prstGeom>
        </p:spPr>
      </p:pic>
      <p:sp>
        <p:nvSpPr>
          <p:cNvPr id="10" name="Arrow: Down 9">
            <a:extLst>
              <a:ext uri="{FF2B5EF4-FFF2-40B4-BE49-F238E27FC236}">
                <a16:creationId xmlns:a16="http://schemas.microsoft.com/office/drawing/2014/main" id="{00CC2573-4212-4E08-880F-4766D760A031}"/>
              </a:ext>
            </a:extLst>
          </p:cNvPr>
          <p:cNvSpPr/>
          <p:nvPr/>
        </p:nvSpPr>
        <p:spPr>
          <a:xfrm>
            <a:off x="5114925" y="3097806"/>
            <a:ext cx="484632" cy="6816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432302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t>Biežāk uzdotie jautājumi</a:t>
            </a:r>
          </a:p>
        </p:txBody>
      </p:sp>
      <p:sp>
        <p:nvSpPr>
          <p:cNvPr id="3" name="Content Placeholder 2">
            <a:extLst>
              <a:ext uri="{FF2B5EF4-FFF2-40B4-BE49-F238E27FC236}">
                <a16:creationId xmlns:a16="http://schemas.microsoft.com/office/drawing/2014/main" id="{DD0D4102-B03D-4144-A7D7-3295D7B087F4}"/>
              </a:ext>
            </a:extLst>
          </p:cNvPr>
          <p:cNvSpPr>
            <a:spLocks noGrp="1"/>
          </p:cNvSpPr>
          <p:nvPr>
            <p:ph idx="4294967295"/>
          </p:nvPr>
        </p:nvSpPr>
        <p:spPr>
          <a:xfrm>
            <a:off x="838200" y="1943100"/>
            <a:ext cx="9677400" cy="1181100"/>
          </a:xfrm>
        </p:spPr>
        <p:txBody>
          <a:bodyPr/>
          <a:lstStyle/>
          <a:p>
            <a:r>
              <a:rPr lang="lv-LV" sz="2000" b="1" dirty="0">
                <a:solidFill>
                  <a:schemeClr val="tx1">
                    <a:lumMod val="90000"/>
                    <a:lumOff val="10000"/>
                  </a:schemeClr>
                </a:solidFill>
                <a:latin typeface="Verdana (body)"/>
                <a:cs typeface="Times New Roman" panose="02020603050405020304" pitchFamily="18" charset="0"/>
              </a:rPr>
              <a:t>11. Ko nozīmē “Saistības” un vai tas ir aktuālais parāds?</a:t>
            </a:r>
          </a:p>
          <a:p>
            <a:r>
              <a:rPr lang="lv-LV" sz="2000" dirty="0">
                <a:solidFill>
                  <a:schemeClr val="tx1">
                    <a:lumMod val="90000"/>
                    <a:lumOff val="10000"/>
                  </a:schemeClr>
                </a:solidFill>
                <a:latin typeface="Verdana (body)"/>
                <a:cs typeface="Times New Roman" panose="02020603050405020304" pitchFamily="18" charset="0"/>
              </a:rPr>
              <a:t>Saistības nav aktuālais nodokļa parāds, bet nodokļu aprēķins vai pārmaksa pēc iesniegtajām deklarācijām.</a:t>
            </a:r>
          </a:p>
        </p:txBody>
      </p:sp>
      <p:pic>
        <p:nvPicPr>
          <p:cNvPr id="4" name="Picture 3">
            <a:extLst>
              <a:ext uri="{FF2B5EF4-FFF2-40B4-BE49-F238E27FC236}">
                <a16:creationId xmlns:a16="http://schemas.microsoft.com/office/drawing/2014/main" id="{A95D42DE-1D0E-4807-A265-56B79B0A5E2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1455" y="383234"/>
            <a:ext cx="933489" cy="897744"/>
          </a:xfrm>
          <a:prstGeom prst="rect">
            <a:avLst/>
          </a:prstGeom>
        </p:spPr>
      </p:pic>
      <p:pic>
        <p:nvPicPr>
          <p:cNvPr id="5" name="Picture 4">
            <a:extLst>
              <a:ext uri="{FF2B5EF4-FFF2-40B4-BE49-F238E27FC236}">
                <a16:creationId xmlns:a16="http://schemas.microsoft.com/office/drawing/2014/main" id="{4874FA3B-79E3-4068-9173-2AF86BB530F3}"/>
              </a:ext>
            </a:extLst>
          </p:cNvPr>
          <p:cNvPicPr>
            <a:picLocks noChangeAspect="1"/>
          </p:cNvPicPr>
          <p:nvPr/>
        </p:nvPicPr>
        <p:blipFill>
          <a:blip r:embed="rId3"/>
          <a:stretch>
            <a:fillRect/>
          </a:stretch>
        </p:blipFill>
        <p:spPr>
          <a:xfrm>
            <a:off x="342900" y="3398301"/>
            <a:ext cx="11687175" cy="2690596"/>
          </a:xfrm>
          <a:prstGeom prst="rect">
            <a:avLst/>
          </a:prstGeom>
        </p:spPr>
      </p:pic>
      <p:sp>
        <p:nvSpPr>
          <p:cNvPr id="6" name="Arrow: Down 5">
            <a:extLst>
              <a:ext uri="{FF2B5EF4-FFF2-40B4-BE49-F238E27FC236}">
                <a16:creationId xmlns:a16="http://schemas.microsoft.com/office/drawing/2014/main" id="{CA96AC60-D0D1-4B65-A1B9-72B4F73190CD}"/>
              </a:ext>
            </a:extLst>
          </p:cNvPr>
          <p:cNvSpPr/>
          <p:nvPr/>
        </p:nvSpPr>
        <p:spPr>
          <a:xfrm>
            <a:off x="3457575" y="2971800"/>
            <a:ext cx="484632"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831926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t>Biežāk uzdotie jautājumi</a:t>
            </a:r>
            <a:endParaRPr lang="lv-LV" dirty="0">
              <a:solidFill>
                <a:schemeClr val="tx1">
                  <a:lumMod val="90000"/>
                  <a:lumOff val="10000"/>
                </a:schemeClr>
              </a:solidFill>
            </a:endParaRPr>
          </a:p>
        </p:txBody>
      </p:sp>
      <p:sp>
        <p:nvSpPr>
          <p:cNvPr id="3" name="Content Placeholder 2">
            <a:extLst>
              <a:ext uri="{FF2B5EF4-FFF2-40B4-BE49-F238E27FC236}">
                <a16:creationId xmlns:a16="http://schemas.microsoft.com/office/drawing/2014/main" id="{DD0D4102-B03D-4144-A7D7-3295D7B087F4}"/>
              </a:ext>
            </a:extLst>
          </p:cNvPr>
          <p:cNvSpPr>
            <a:spLocks noGrp="1"/>
          </p:cNvSpPr>
          <p:nvPr>
            <p:ph idx="4294967295"/>
          </p:nvPr>
        </p:nvSpPr>
        <p:spPr>
          <a:xfrm>
            <a:off x="1228764" y="1707439"/>
            <a:ext cx="9189720" cy="1454861"/>
          </a:xfrm>
        </p:spPr>
        <p:txBody>
          <a:bodyPr/>
          <a:lstStyle/>
          <a:p>
            <a:pPr>
              <a:lnSpc>
                <a:spcPct val="100000"/>
              </a:lnSpc>
              <a:spcBef>
                <a:spcPts val="0"/>
              </a:spcBef>
            </a:pPr>
            <a:r>
              <a:rPr lang="lv-LV" sz="2000" b="1" dirty="0">
                <a:solidFill>
                  <a:schemeClr val="tx1">
                    <a:lumMod val="90000"/>
                    <a:lumOff val="10000"/>
                  </a:schemeClr>
                </a:solidFill>
                <a:latin typeface="Verdana (body)"/>
                <a:cs typeface="Times New Roman" panose="02020603050405020304" pitchFamily="18" charset="0"/>
              </a:rPr>
              <a:t>12. Ko nozīmē  “Aprēķinātie nākotnes maksājumi”?</a:t>
            </a:r>
          </a:p>
          <a:p>
            <a:pPr>
              <a:lnSpc>
                <a:spcPct val="100000"/>
              </a:lnSpc>
              <a:spcBef>
                <a:spcPts val="0"/>
              </a:spcBef>
            </a:pPr>
            <a:endParaRPr lang="lv-LV" sz="2000" dirty="0">
              <a:solidFill>
                <a:schemeClr val="tx1">
                  <a:lumMod val="90000"/>
                  <a:lumOff val="10000"/>
                </a:schemeClr>
              </a:solidFill>
              <a:latin typeface="Verdana (body)"/>
              <a:cs typeface="Times New Roman" panose="02020603050405020304" pitchFamily="18" charset="0"/>
            </a:endParaRPr>
          </a:p>
          <a:p>
            <a:pPr>
              <a:lnSpc>
                <a:spcPct val="100000"/>
              </a:lnSpc>
              <a:spcBef>
                <a:spcPts val="0"/>
              </a:spcBef>
            </a:pPr>
            <a:r>
              <a:rPr lang="lv-LV" sz="2000" dirty="0">
                <a:solidFill>
                  <a:schemeClr val="tx1">
                    <a:lumMod val="90000"/>
                    <a:lumOff val="10000"/>
                  </a:schemeClr>
                </a:solidFill>
                <a:latin typeface="Verdana (body)"/>
                <a:cs typeface="Times New Roman" panose="02020603050405020304" pitchFamily="18" charset="0"/>
              </a:rPr>
              <a:t>Aprēķinātie nākotnes maksājumi – aprēķini, kuru </a:t>
            </a:r>
            <a:r>
              <a:rPr lang="lv-LV" sz="2000" b="1" dirty="0">
                <a:solidFill>
                  <a:schemeClr val="tx1">
                    <a:lumMod val="90000"/>
                    <a:lumOff val="10000"/>
                  </a:schemeClr>
                </a:solidFill>
                <a:latin typeface="Verdana (body)"/>
                <a:cs typeface="Times New Roman" panose="02020603050405020304" pitchFamily="18" charset="0"/>
              </a:rPr>
              <a:t>samaksas termiņš ir tuvākā mēneša laikā</a:t>
            </a:r>
            <a:r>
              <a:rPr lang="lv-LV" sz="2000" dirty="0">
                <a:solidFill>
                  <a:schemeClr val="tx1">
                    <a:lumMod val="90000"/>
                    <a:lumOff val="10000"/>
                  </a:schemeClr>
                </a:solidFill>
                <a:latin typeface="Verdana (body)"/>
                <a:cs typeface="Times New Roman" panose="02020603050405020304" pitchFamily="18" charset="0"/>
              </a:rPr>
              <a:t>.</a:t>
            </a:r>
          </a:p>
        </p:txBody>
      </p:sp>
      <p:pic>
        <p:nvPicPr>
          <p:cNvPr id="4" name="Picture 3">
            <a:extLst>
              <a:ext uri="{FF2B5EF4-FFF2-40B4-BE49-F238E27FC236}">
                <a16:creationId xmlns:a16="http://schemas.microsoft.com/office/drawing/2014/main" id="{E6ED4728-7D30-4E2D-BD67-7A9AC359825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5275" y="245659"/>
            <a:ext cx="933489" cy="897744"/>
          </a:xfrm>
          <a:prstGeom prst="rect">
            <a:avLst/>
          </a:prstGeom>
        </p:spPr>
      </p:pic>
      <p:pic>
        <p:nvPicPr>
          <p:cNvPr id="5" name="Picture 4">
            <a:extLst>
              <a:ext uri="{FF2B5EF4-FFF2-40B4-BE49-F238E27FC236}">
                <a16:creationId xmlns:a16="http://schemas.microsoft.com/office/drawing/2014/main" id="{2B45C86D-D36D-4421-AAB3-1EEBC6B21F27}"/>
              </a:ext>
            </a:extLst>
          </p:cNvPr>
          <p:cNvPicPr>
            <a:picLocks noChangeAspect="1"/>
          </p:cNvPicPr>
          <p:nvPr/>
        </p:nvPicPr>
        <p:blipFill>
          <a:blip r:embed="rId3"/>
          <a:stretch>
            <a:fillRect/>
          </a:stretch>
        </p:blipFill>
        <p:spPr>
          <a:xfrm>
            <a:off x="585787" y="3429000"/>
            <a:ext cx="11153775" cy="2548661"/>
          </a:xfrm>
          <a:prstGeom prst="rect">
            <a:avLst/>
          </a:prstGeom>
        </p:spPr>
      </p:pic>
      <p:sp>
        <p:nvSpPr>
          <p:cNvPr id="6" name="Arrow: Left 5">
            <a:extLst>
              <a:ext uri="{FF2B5EF4-FFF2-40B4-BE49-F238E27FC236}">
                <a16:creationId xmlns:a16="http://schemas.microsoft.com/office/drawing/2014/main" id="{BC31C109-33AF-499E-A649-F3486C038A75}"/>
              </a:ext>
            </a:extLst>
          </p:cNvPr>
          <p:cNvSpPr/>
          <p:nvPr/>
        </p:nvSpPr>
        <p:spPr>
          <a:xfrm rot="17855533">
            <a:off x="7173477" y="3801067"/>
            <a:ext cx="1095375"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7206020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t>Biežāk uzdotie jautājumi</a:t>
            </a:r>
            <a:endParaRPr lang="lv-LV" dirty="0">
              <a:solidFill>
                <a:schemeClr val="tx1">
                  <a:lumMod val="90000"/>
                  <a:lumOff val="10000"/>
                </a:schemeClr>
              </a:solidFill>
            </a:endParaRPr>
          </a:p>
        </p:txBody>
      </p:sp>
      <p:sp>
        <p:nvSpPr>
          <p:cNvPr id="3" name="Content Placeholder 2">
            <a:extLst>
              <a:ext uri="{FF2B5EF4-FFF2-40B4-BE49-F238E27FC236}">
                <a16:creationId xmlns:a16="http://schemas.microsoft.com/office/drawing/2014/main" id="{DD0D4102-B03D-4144-A7D7-3295D7B087F4}"/>
              </a:ext>
            </a:extLst>
          </p:cNvPr>
          <p:cNvSpPr>
            <a:spLocks noGrp="1"/>
          </p:cNvSpPr>
          <p:nvPr>
            <p:ph idx="4294967295"/>
          </p:nvPr>
        </p:nvSpPr>
        <p:spPr>
          <a:xfrm>
            <a:off x="838200" y="1772055"/>
            <a:ext cx="9677400" cy="1856246"/>
          </a:xfrm>
        </p:spPr>
        <p:txBody>
          <a:bodyPr/>
          <a:lstStyle/>
          <a:p>
            <a:endParaRPr lang="lv-LV" sz="2000" dirty="0">
              <a:solidFill>
                <a:schemeClr val="tx1">
                  <a:lumMod val="90000"/>
                  <a:lumOff val="10000"/>
                </a:schemeClr>
              </a:solidFill>
              <a:latin typeface="Verdana (body)"/>
              <a:cs typeface="Times New Roman" panose="02020603050405020304" pitchFamily="18" charset="0"/>
            </a:endParaRPr>
          </a:p>
          <a:p>
            <a:r>
              <a:rPr lang="lv-LV" sz="2000" b="1" dirty="0">
                <a:solidFill>
                  <a:schemeClr val="tx1">
                    <a:lumMod val="90000"/>
                    <a:lumOff val="10000"/>
                  </a:schemeClr>
                </a:solidFill>
                <a:latin typeface="Verdana (body)"/>
                <a:cs typeface="Times New Roman" panose="02020603050405020304" pitchFamily="18" charset="0"/>
              </a:rPr>
              <a:t>13. Ko nozīmē  “Neattiecinātās iemaksas”?</a:t>
            </a:r>
          </a:p>
          <a:p>
            <a:r>
              <a:rPr lang="lv-LV" sz="2000" dirty="0">
                <a:solidFill>
                  <a:schemeClr val="tx1">
                    <a:lumMod val="90000"/>
                    <a:lumOff val="10000"/>
                  </a:schemeClr>
                </a:solidFill>
                <a:latin typeface="Verdana (body)"/>
                <a:cs typeface="Times New Roman" panose="02020603050405020304" pitchFamily="18" charset="0"/>
              </a:rPr>
              <a:t>Neattiecinātās iemaksas – maksājumi, kuri saņemti, bet nav attiecināti uz</a:t>
            </a:r>
            <a:r>
              <a:rPr lang="lv-LV" sz="2000" dirty="0">
                <a:solidFill>
                  <a:srgbClr val="FF0000"/>
                </a:solidFill>
                <a:latin typeface="Verdana (body)"/>
                <a:cs typeface="Times New Roman" panose="02020603050405020304" pitchFamily="18" charset="0"/>
              </a:rPr>
              <a:t> </a:t>
            </a:r>
            <a:r>
              <a:rPr lang="lv-LV" sz="2000" dirty="0">
                <a:solidFill>
                  <a:schemeClr val="tx1">
                    <a:lumMod val="90000"/>
                    <a:lumOff val="10000"/>
                  </a:schemeClr>
                </a:solidFill>
                <a:latin typeface="Verdana (body)"/>
                <a:cs typeface="Times New Roman" panose="02020603050405020304" pitchFamily="18" charset="0"/>
              </a:rPr>
              <a:t>saistību, jo </a:t>
            </a:r>
            <a:r>
              <a:rPr lang="lv-LV" sz="2000" b="1" dirty="0">
                <a:solidFill>
                  <a:schemeClr val="tx1">
                    <a:lumMod val="90000"/>
                    <a:lumOff val="10000"/>
                  </a:schemeClr>
                </a:solidFill>
                <a:latin typeface="Verdana (body)"/>
                <a:cs typeface="Times New Roman" panose="02020603050405020304" pitchFamily="18" charset="0"/>
              </a:rPr>
              <a:t>nav iestājies samaksas termiņš</a:t>
            </a:r>
            <a:r>
              <a:rPr lang="lv-LV" sz="2000" dirty="0">
                <a:solidFill>
                  <a:schemeClr val="tx1">
                    <a:lumMod val="90000"/>
                    <a:lumOff val="10000"/>
                  </a:schemeClr>
                </a:solidFill>
                <a:latin typeface="Verdana (body)"/>
                <a:cs typeface="Times New Roman" panose="02020603050405020304" pitchFamily="18" charset="0"/>
              </a:rPr>
              <a:t>.</a:t>
            </a:r>
          </a:p>
          <a:p>
            <a:endParaRPr lang="lv-LV" sz="2000" dirty="0">
              <a:solidFill>
                <a:schemeClr val="tx1">
                  <a:lumMod val="90000"/>
                  <a:lumOff val="10000"/>
                </a:schemeClr>
              </a:solidFill>
              <a:latin typeface="Verdana (body)"/>
              <a:cs typeface="Times New Roman" panose="02020603050405020304" pitchFamily="18" charset="0"/>
            </a:endParaRPr>
          </a:p>
        </p:txBody>
      </p:sp>
      <p:pic>
        <p:nvPicPr>
          <p:cNvPr id="4" name="Picture 3">
            <a:extLst>
              <a:ext uri="{FF2B5EF4-FFF2-40B4-BE49-F238E27FC236}">
                <a16:creationId xmlns:a16="http://schemas.microsoft.com/office/drawing/2014/main" id="{6335E76C-10D8-4B9A-AAAD-1D193C6C4E7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1455" y="283759"/>
            <a:ext cx="933489" cy="897744"/>
          </a:xfrm>
          <a:prstGeom prst="rect">
            <a:avLst/>
          </a:prstGeom>
        </p:spPr>
      </p:pic>
      <p:pic>
        <p:nvPicPr>
          <p:cNvPr id="5" name="Picture 4">
            <a:extLst>
              <a:ext uri="{FF2B5EF4-FFF2-40B4-BE49-F238E27FC236}">
                <a16:creationId xmlns:a16="http://schemas.microsoft.com/office/drawing/2014/main" id="{B51FF7D3-C1D1-4C92-AB94-42F3518D83EF}"/>
              </a:ext>
            </a:extLst>
          </p:cNvPr>
          <p:cNvPicPr>
            <a:picLocks noChangeAspect="1"/>
          </p:cNvPicPr>
          <p:nvPr/>
        </p:nvPicPr>
        <p:blipFill>
          <a:blip r:embed="rId3"/>
          <a:stretch>
            <a:fillRect/>
          </a:stretch>
        </p:blipFill>
        <p:spPr>
          <a:xfrm>
            <a:off x="519112" y="3628301"/>
            <a:ext cx="11153775" cy="2548661"/>
          </a:xfrm>
          <a:prstGeom prst="rect">
            <a:avLst/>
          </a:prstGeom>
        </p:spPr>
      </p:pic>
      <p:sp>
        <p:nvSpPr>
          <p:cNvPr id="10" name="Arrow: Left 9">
            <a:extLst>
              <a:ext uri="{FF2B5EF4-FFF2-40B4-BE49-F238E27FC236}">
                <a16:creationId xmlns:a16="http://schemas.microsoft.com/office/drawing/2014/main" id="{8CB6EE36-8A8B-400C-B541-A96A40A66869}"/>
              </a:ext>
            </a:extLst>
          </p:cNvPr>
          <p:cNvSpPr/>
          <p:nvPr/>
        </p:nvSpPr>
        <p:spPr>
          <a:xfrm rot="17855533">
            <a:off x="9850001" y="3983617"/>
            <a:ext cx="1095375"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276712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t>Biežāk uzdotie jautājumi</a:t>
            </a:r>
          </a:p>
        </p:txBody>
      </p:sp>
      <p:sp>
        <p:nvSpPr>
          <p:cNvPr id="3" name="Content Placeholder 2">
            <a:extLst>
              <a:ext uri="{FF2B5EF4-FFF2-40B4-BE49-F238E27FC236}">
                <a16:creationId xmlns:a16="http://schemas.microsoft.com/office/drawing/2014/main" id="{DD0D4102-B03D-4144-A7D7-3295D7B087F4}"/>
              </a:ext>
            </a:extLst>
          </p:cNvPr>
          <p:cNvSpPr>
            <a:spLocks noGrp="1"/>
          </p:cNvSpPr>
          <p:nvPr>
            <p:ph idx="4294967295"/>
          </p:nvPr>
        </p:nvSpPr>
        <p:spPr>
          <a:xfrm>
            <a:off x="1249680" y="2171700"/>
            <a:ext cx="9351645" cy="3905250"/>
          </a:xfrm>
        </p:spPr>
        <p:txBody>
          <a:bodyPr/>
          <a:lstStyle/>
          <a:p>
            <a:r>
              <a:rPr lang="lv-LV" sz="2000" b="1" dirty="0">
                <a:solidFill>
                  <a:schemeClr val="tx1">
                    <a:lumMod val="90000"/>
                    <a:lumOff val="10000"/>
                  </a:schemeClr>
                </a:solidFill>
                <a:latin typeface="Verdana (body)"/>
                <a:cs typeface="Calibri" panose="020F0502020204030204" pitchFamily="34" charset="0"/>
              </a:rPr>
              <a:t>14. Kā pareizi aprēķināt nokavējuma naudu konkrētam nodoklim?</a:t>
            </a:r>
          </a:p>
          <a:p>
            <a:endParaRPr lang="lv-LV" sz="2000" b="1" dirty="0">
              <a:solidFill>
                <a:schemeClr val="tx1">
                  <a:lumMod val="90000"/>
                  <a:lumOff val="10000"/>
                </a:schemeClr>
              </a:solidFill>
              <a:latin typeface="Verdana (body)"/>
              <a:cs typeface="Calibri" panose="020F0502020204030204" pitchFamily="34" charset="0"/>
            </a:endParaRPr>
          </a:p>
          <a:p>
            <a:pPr>
              <a:lnSpc>
                <a:spcPct val="100000"/>
              </a:lnSpc>
              <a:spcBef>
                <a:spcPts val="0"/>
              </a:spcBef>
            </a:pPr>
            <a:r>
              <a:rPr lang="lv-LV" sz="2000" dirty="0">
                <a:solidFill>
                  <a:schemeClr val="tx1">
                    <a:lumMod val="90000"/>
                    <a:lumOff val="10000"/>
                  </a:schemeClr>
                </a:solidFill>
                <a:latin typeface="Verdana (body)"/>
                <a:cs typeface="Calibri" panose="020F0502020204030204" pitchFamily="34" charset="0"/>
              </a:rPr>
              <a:t>EDS sadaļā “Pārskati” -&gt; “Budžeta maksājumu nomaksas stāvoklis un veiktie maksājumi” -&gt; </a:t>
            </a:r>
            <a:r>
              <a:rPr lang="lv-LV" sz="2000" b="1" dirty="0">
                <a:solidFill>
                  <a:schemeClr val="tx1">
                    <a:lumMod val="90000"/>
                    <a:lumOff val="10000"/>
                  </a:schemeClr>
                </a:solidFill>
                <a:latin typeface="Verdana (body)"/>
                <a:cs typeface="Calibri" panose="020F0502020204030204" pitchFamily="34" charset="0"/>
              </a:rPr>
              <a:t>“Transakciju pārskats”</a:t>
            </a:r>
            <a:r>
              <a:rPr lang="lv-LV" sz="2000" dirty="0">
                <a:solidFill>
                  <a:schemeClr val="tx1">
                    <a:lumMod val="90000"/>
                    <a:lumOff val="10000"/>
                  </a:schemeClr>
                </a:solidFill>
                <a:latin typeface="Verdana (body)"/>
                <a:cs typeface="Calibri" panose="020F0502020204030204" pitchFamily="34" charset="0"/>
              </a:rPr>
              <a:t>.</a:t>
            </a:r>
            <a:r>
              <a:rPr lang="lv-LV" sz="2000" b="1" dirty="0">
                <a:solidFill>
                  <a:schemeClr val="tx1">
                    <a:lumMod val="90000"/>
                    <a:lumOff val="10000"/>
                  </a:schemeClr>
                </a:solidFill>
                <a:latin typeface="Verdana (body)"/>
                <a:cs typeface="Calibri" panose="020F0502020204030204" pitchFamily="34" charset="0"/>
              </a:rPr>
              <a:t> </a:t>
            </a:r>
          </a:p>
          <a:p>
            <a:pPr>
              <a:lnSpc>
                <a:spcPct val="100000"/>
              </a:lnSpc>
              <a:spcBef>
                <a:spcPts val="0"/>
              </a:spcBef>
            </a:pPr>
            <a:endParaRPr lang="lv-LV" sz="2000" b="1" dirty="0">
              <a:solidFill>
                <a:schemeClr val="tx1">
                  <a:lumMod val="90000"/>
                  <a:lumOff val="10000"/>
                </a:schemeClr>
              </a:solidFill>
              <a:latin typeface="Verdana (body)"/>
              <a:cs typeface="Calibri" panose="020F0502020204030204" pitchFamily="34" charset="0"/>
            </a:endParaRPr>
          </a:p>
          <a:p>
            <a:pPr>
              <a:lnSpc>
                <a:spcPct val="100000"/>
              </a:lnSpc>
              <a:spcBef>
                <a:spcPts val="0"/>
              </a:spcBef>
            </a:pPr>
            <a:r>
              <a:rPr lang="lv-LV" sz="2000" dirty="0">
                <a:solidFill>
                  <a:schemeClr val="tx1">
                    <a:lumMod val="90000"/>
                    <a:lumOff val="10000"/>
                  </a:schemeClr>
                </a:solidFill>
                <a:latin typeface="Verdana (body)"/>
                <a:cs typeface="Calibri" panose="020F0502020204030204" pitchFamily="34" charset="0"/>
              </a:rPr>
              <a:t>Pārveidojot </a:t>
            </a:r>
            <a:r>
              <a:rPr lang="lv-LV" sz="2000" i="1" dirty="0">
                <a:solidFill>
                  <a:schemeClr val="tx1">
                    <a:lumMod val="90000"/>
                    <a:lumOff val="10000"/>
                  </a:schemeClr>
                </a:solidFill>
                <a:latin typeface="Verdana (body)"/>
                <a:cs typeface="Calibri" panose="020F0502020204030204" pitchFamily="34" charset="0"/>
              </a:rPr>
              <a:t>XML</a:t>
            </a:r>
            <a:r>
              <a:rPr lang="lv-LV" sz="2000" dirty="0">
                <a:solidFill>
                  <a:schemeClr val="tx1">
                    <a:lumMod val="90000"/>
                    <a:lumOff val="10000"/>
                  </a:schemeClr>
                </a:solidFill>
                <a:latin typeface="Verdana (body)"/>
                <a:cs typeface="Calibri" panose="020F0502020204030204" pitchFamily="34" charset="0"/>
              </a:rPr>
              <a:t> formātu </a:t>
            </a:r>
            <a:r>
              <a:rPr lang="lv-LV" sz="2000" i="1" dirty="0">
                <a:solidFill>
                  <a:schemeClr val="tx1">
                    <a:lumMod val="90000"/>
                    <a:lumOff val="10000"/>
                  </a:schemeClr>
                </a:solidFill>
                <a:latin typeface="Verdana (body)"/>
                <a:cs typeface="Calibri" panose="020F0502020204030204" pitchFamily="34" charset="0"/>
              </a:rPr>
              <a:t>MS Excel</a:t>
            </a:r>
            <a:r>
              <a:rPr lang="lv-LV" sz="2000" dirty="0">
                <a:solidFill>
                  <a:schemeClr val="tx1">
                    <a:lumMod val="90000"/>
                    <a:lumOff val="10000"/>
                  </a:schemeClr>
                </a:solidFill>
                <a:latin typeface="Verdana (body)"/>
                <a:cs typeface="Calibri" panose="020F0502020204030204" pitchFamily="34" charset="0"/>
              </a:rPr>
              <a:t>, var uzstādīt filtru un sekot līdzi nokavējuma naudas </a:t>
            </a:r>
            <a:r>
              <a:rPr lang="lv-LV" sz="2000" i="1" dirty="0">
                <a:solidFill>
                  <a:schemeClr val="tx1">
                    <a:lumMod val="90000"/>
                    <a:lumOff val="10000"/>
                  </a:schemeClr>
                </a:solidFill>
                <a:latin typeface="Verdana (body)"/>
                <a:cs typeface="Calibri" panose="020F0502020204030204" pitchFamily="34" charset="0"/>
              </a:rPr>
              <a:t>FIFO</a:t>
            </a:r>
            <a:r>
              <a:rPr lang="lv-LV" sz="2000" dirty="0">
                <a:solidFill>
                  <a:schemeClr val="tx1">
                    <a:lumMod val="90000"/>
                    <a:lumOff val="10000"/>
                  </a:schemeClr>
                </a:solidFill>
                <a:latin typeface="Verdana (body)"/>
                <a:cs typeface="Calibri" panose="020F0502020204030204" pitchFamily="34" charset="0"/>
              </a:rPr>
              <a:t> segšanai un maksājumu atbrīvošanai.</a:t>
            </a:r>
          </a:p>
        </p:txBody>
      </p:sp>
      <p:pic>
        <p:nvPicPr>
          <p:cNvPr id="4" name="Picture 3">
            <a:extLst>
              <a:ext uri="{FF2B5EF4-FFF2-40B4-BE49-F238E27FC236}">
                <a16:creationId xmlns:a16="http://schemas.microsoft.com/office/drawing/2014/main" id="{0A676198-BA2C-473A-AB9F-9A428CD9CAC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1455" y="332178"/>
            <a:ext cx="933489" cy="897744"/>
          </a:xfrm>
          <a:prstGeom prst="rect">
            <a:avLst/>
          </a:prstGeom>
        </p:spPr>
      </p:pic>
    </p:spTree>
    <p:extLst>
      <p:ext uri="{BB962C8B-B14F-4D97-AF65-F5344CB8AC3E}">
        <p14:creationId xmlns:p14="http://schemas.microsoft.com/office/powerpoint/2010/main" val="25035063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t>Biežāk uzdotie jautājumi</a:t>
            </a:r>
          </a:p>
        </p:txBody>
      </p:sp>
      <p:sp>
        <p:nvSpPr>
          <p:cNvPr id="3" name="Content Placeholder 2">
            <a:extLst>
              <a:ext uri="{FF2B5EF4-FFF2-40B4-BE49-F238E27FC236}">
                <a16:creationId xmlns:a16="http://schemas.microsoft.com/office/drawing/2014/main" id="{DD0D4102-B03D-4144-A7D7-3295D7B087F4}"/>
              </a:ext>
            </a:extLst>
          </p:cNvPr>
          <p:cNvSpPr>
            <a:spLocks noGrp="1"/>
          </p:cNvSpPr>
          <p:nvPr>
            <p:ph idx="4294967295"/>
          </p:nvPr>
        </p:nvSpPr>
        <p:spPr>
          <a:xfrm>
            <a:off x="1112519" y="2419349"/>
            <a:ext cx="10515599" cy="3395663"/>
          </a:xfrm>
        </p:spPr>
        <p:txBody>
          <a:bodyPr/>
          <a:lstStyle/>
          <a:p>
            <a:r>
              <a:rPr lang="lv-LV" sz="2000" b="1" dirty="0">
                <a:solidFill>
                  <a:schemeClr val="tx1">
                    <a:lumMod val="90000"/>
                    <a:lumOff val="10000"/>
                  </a:schemeClr>
                </a:solidFill>
                <a:latin typeface="Verdana (body)"/>
                <a:cs typeface="Times New Roman" panose="02020603050405020304" pitchFamily="18" charset="0"/>
              </a:rPr>
              <a:t>15.</a:t>
            </a:r>
            <a:r>
              <a:rPr lang="pt-BR" sz="2000" b="1" dirty="0">
                <a:solidFill>
                  <a:schemeClr val="tx1">
                    <a:lumMod val="90000"/>
                    <a:lumOff val="10000"/>
                  </a:schemeClr>
                </a:solidFill>
                <a:latin typeface="Verdana (body)"/>
                <a:cs typeface="Times New Roman" panose="02020603050405020304" pitchFamily="18" charset="0"/>
              </a:rPr>
              <a:t> Kas ir Universālā ievades forma</a:t>
            </a:r>
            <a:r>
              <a:rPr lang="lv-LV" sz="2000" b="1" dirty="0">
                <a:solidFill>
                  <a:schemeClr val="tx1">
                    <a:lumMod val="90000"/>
                    <a:lumOff val="10000"/>
                  </a:schemeClr>
                </a:solidFill>
                <a:latin typeface="Verdana (body)"/>
                <a:cs typeface="Times New Roman" panose="02020603050405020304" pitchFamily="18" charset="0"/>
              </a:rPr>
              <a:t> </a:t>
            </a:r>
            <a:r>
              <a:rPr lang="pt-BR" sz="2000" b="1" dirty="0">
                <a:solidFill>
                  <a:schemeClr val="tx1">
                    <a:lumMod val="90000"/>
                    <a:lumOff val="10000"/>
                  </a:schemeClr>
                </a:solidFill>
                <a:latin typeface="Verdana (body)"/>
                <a:cs typeface="Times New Roman" panose="02020603050405020304" pitchFamily="18" charset="0"/>
              </a:rPr>
              <a:t>–</a:t>
            </a:r>
            <a:r>
              <a:rPr lang="lv-LV" sz="2000" b="1" dirty="0">
                <a:solidFill>
                  <a:schemeClr val="tx1">
                    <a:lumMod val="90000"/>
                    <a:lumOff val="10000"/>
                  </a:schemeClr>
                </a:solidFill>
                <a:latin typeface="Verdana (body)"/>
                <a:cs typeface="Times New Roman" panose="02020603050405020304" pitchFamily="18" charset="0"/>
              </a:rPr>
              <a:t> </a:t>
            </a:r>
            <a:r>
              <a:rPr lang="pt-BR" sz="2000" b="1" dirty="0">
                <a:solidFill>
                  <a:schemeClr val="tx1">
                    <a:lumMod val="90000"/>
                    <a:lumOff val="10000"/>
                  </a:schemeClr>
                </a:solidFill>
                <a:latin typeface="Verdana (body)"/>
                <a:cs typeface="Times New Roman" panose="02020603050405020304" pitchFamily="18" charset="0"/>
              </a:rPr>
              <a:t>Aprēķins?</a:t>
            </a:r>
            <a:endParaRPr lang="lv-LV" sz="2000" b="1" dirty="0">
              <a:solidFill>
                <a:schemeClr val="tx1">
                  <a:lumMod val="90000"/>
                  <a:lumOff val="10000"/>
                </a:schemeClr>
              </a:solidFill>
              <a:latin typeface="Verdana (body)"/>
              <a:cs typeface="Times New Roman" panose="02020603050405020304" pitchFamily="18" charset="0"/>
            </a:endParaRPr>
          </a:p>
          <a:p>
            <a:endParaRPr lang="lv-LV" sz="2000" b="1" dirty="0">
              <a:solidFill>
                <a:schemeClr val="tx1">
                  <a:lumMod val="90000"/>
                  <a:lumOff val="10000"/>
                </a:schemeClr>
              </a:solidFill>
              <a:latin typeface="Verdana (body)"/>
              <a:cs typeface="Times New Roman" panose="02020603050405020304" pitchFamily="18" charset="0"/>
            </a:endParaRPr>
          </a:p>
          <a:p>
            <a:pPr>
              <a:lnSpc>
                <a:spcPct val="100000"/>
              </a:lnSpc>
              <a:spcBef>
                <a:spcPts val="0"/>
              </a:spcBef>
            </a:pPr>
            <a:r>
              <a:rPr lang="lv-LV" sz="2000" dirty="0">
                <a:solidFill>
                  <a:schemeClr val="tx1">
                    <a:lumMod val="90000"/>
                    <a:lumOff val="10000"/>
                  </a:schemeClr>
                </a:solidFill>
                <a:latin typeface="Verdana (body)"/>
                <a:cs typeface="Times New Roman" panose="02020603050405020304" pitchFamily="18" charset="0"/>
              </a:rPr>
              <a:t>Ar ierakstu “Universālā ievades forma” maksājumu uzskaites sistēmā izdarīts ieraksts saskaņā ar Valsts sociālās apdrošināšanas aģentūras sniegto informāciju par uzņēmuma 2020.gadā pārmaksātajām valsts sociālās apdrošināšanas obligātajām iemaksām.</a:t>
            </a:r>
          </a:p>
          <a:p>
            <a:endParaRPr lang="lv-LV" sz="2000" dirty="0">
              <a:solidFill>
                <a:schemeClr val="tx1">
                  <a:lumMod val="90000"/>
                  <a:lumOff val="10000"/>
                </a:schemeClr>
              </a:solidFill>
              <a:latin typeface="Verdana (body)"/>
            </a:endParaRPr>
          </a:p>
        </p:txBody>
      </p:sp>
      <p:pic>
        <p:nvPicPr>
          <p:cNvPr id="4" name="Picture 3">
            <a:extLst>
              <a:ext uri="{FF2B5EF4-FFF2-40B4-BE49-F238E27FC236}">
                <a16:creationId xmlns:a16="http://schemas.microsoft.com/office/drawing/2014/main" id="{E24BBB8E-9894-45C4-B8F8-87291DDFADC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6700" y="274234"/>
            <a:ext cx="933489" cy="897744"/>
          </a:xfrm>
          <a:prstGeom prst="rect">
            <a:avLst/>
          </a:prstGeom>
        </p:spPr>
      </p:pic>
    </p:spTree>
    <p:extLst>
      <p:ext uri="{BB962C8B-B14F-4D97-AF65-F5344CB8AC3E}">
        <p14:creationId xmlns:p14="http://schemas.microsoft.com/office/powerpoint/2010/main" val="3397137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lv-LV" dirty="0">
                <a:ea typeface="Calibri" panose="020F0502020204030204" pitchFamily="34" charset="0"/>
              </a:rPr>
              <a:t> </a:t>
            </a:r>
            <a:r>
              <a:rPr lang="lv-LV" sz="3600" dirty="0"/>
              <a:t>Pārskata perioda </a:t>
            </a:r>
            <a:br>
              <a:rPr lang="lv-LV" sz="3600" dirty="0"/>
            </a:br>
            <a:r>
              <a:rPr lang="lv-LV" sz="3600" dirty="0"/>
              <a:t>apkopojums – salīdzināšana</a:t>
            </a:r>
            <a:br>
              <a:rPr lang="lv-LV" sz="3600" dirty="0"/>
            </a:br>
            <a:endParaRPr lang="lv-LV" sz="3600" dirty="0"/>
          </a:p>
        </p:txBody>
      </p:sp>
      <p:pic>
        <p:nvPicPr>
          <p:cNvPr id="9" name="Content Placeholder 8"/>
          <p:cNvPicPr>
            <a:picLocks noGrp="1"/>
          </p:cNvPicPr>
          <p:nvPr>
            <p:ph idx="4294967295"/>
          </p:nvPr>
        </p:nvPicPr>
        <p:blipFill rotWithShape="1">
          <a:blip r:embed="rId2"/>
          <a:srcRect l="-1" t="33444" r="55677"/>
          <a:stretch/>
        </p:blipFill>
        <p:spPr bwMode="auto">
          <a:xfrm>
            <a:off x="657224" y="1809750"/>
            <a:ext cx="6105525" cy="3986213"/>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737FDEA1-2964-49A4-BE11-4744E318AE8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65125" y="3680619"/>
            <a:ext cx="1333500" cy="1333500"/>
          </a:xfrm>
          <a:prstGeom prst="rect">
            <a:avLst/>
          </a:prstGeom>
        </p:spPr>
      </p:pic>
      <p:sp>
        <p:nvSpPr>
          <p:cNvPr id="10" name="Rounded Rectangle 9"/>
          <p:cNvSpPr/>
          <p:nvPr/>
        </p:nvSpPr>
        <p:spPr>
          <a:xfrm>
            <a:off x="7879080" y="1878007"/>
            <a:ext cx="3500120" cy="4187513"/>
          </a:xfrm>
          <a:prstGeom prst="roundRect">
            <a:avLst/>
          </a:prstGeom>
          <a:solidFill>
            <a:schemeClr val="accent2">
              <a:lumMod val="20000"/>
              <a:lumOff val="80000"/>
            </a:schemeClr>
          </a:solidFill>
          <a:effectLst>
            <a:innerShdw blurRad="63500" dist="50800" dir="54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r>
              <a:rPr lang="lv-LV" dirty="0">
                <a:solidFill>
                  <a:schemeClr val="accent1">
                    <a:lumMod val="50000"/>
                  </a:schemeClr>
                </a:solidFill>
                <a:latin typeface="Verdana" panose="020B0604030504040204" pitchFamily="34" charset="0"/>
                <a:ea typeface="Verdana" panose="020B0604030504040204" pitchFamily="34" charset="0"/>
              </a:rPr>
              <a:t>Pieejams abās vietās – gan sadaļas “</a:t>
            </a:r>
            <a:r>
              <a:rPr lang="lv-LV" b="1" dirty="0">
                <a:solidFill>
                  <a:schemeClr val="accent1">
                    <a:lumMod val="50000"/>
                  </a:schemeClr>
                </a:solidFill>
                <a:latin typeface="Verdana" panose="020B0604030504040204" pitchFamily="34" charset="0"/>
                <a:ea typeface="Verdana" panose="020B0604030504040204" pitchFamily="34" charset="0"/>
              </a:rPr>
              <a:t>Maksājumi</a:t>
            </a:r>
            <a:r>
              <a:rPr lang="lv-LV" dirty="0">
                <a:solidFill>
                  <a:schemeClr val="accent1">
                    <a:lumMod val="50000"/>
                  </a:schemeClr>
                </a:solidFill>
                <a:latin typeface="Verdana" panose="020B0604030504040204" pitchFamily="34" charset="0"/>
                <a:ea typeface="Verdana" panose="020B0604030504040204" pitchFamily="34" charset="0"/>
              </a:rPr>
              <a:t>”, apakšsadaļā </a:t>
            </a:r>
            <a:r>
              <a:rPr lang="lv-LV" dirty="0"/>
              <a:t>“</a:t>
            </a:r>
            <a:r>
              <a:rPr lang="lv-LV" b="1" dirty="0">
                <a:solidFill>
                  <a:schemeClr val="tx1"/>
                </a:solidFill>
              </a:rPr>
              <a:t>Nomaksas stāvoklis</a:t>
            </a:r>
            <a:r>
              <a:rPr lang="lv-LV" dirty="0"/>
              <a:t>”,</a:t>
            </a:r>
            <a:r>
              <a:rPr lang="lv-LV" dirty="0">
                <a:solidFill>
                  <a:schemeClr val="accent1">
                    <a:lumMod val="50000"/>
                  </a:schemeClr>
                </a:solidFill>
                <a:latin typeface="Verdana" panose="020B0604030504040204" pitchFamily="34" charset="0"/>
                <a:ea typeface="Verdana" panose="020B0604030504040204" pitchFamily="34" charset="0"/>
              </a:rPr>
              <a:t> gan sadaļas </a:t>
            </a:r>
            <a:r>
              <a:rPr lang="lv-LV" dirty="0"/>
              <a:t>“</a:t>
            </a:r>
            <a:r>
              <a:rPr lang="lv-LV" b="1" dirty="0"/>
              <a:t>Pārskati</a:t>
            </a:r>
            <a:r>
              <a:rPr lang="lv-LV" dirty="0"/>
              <a:t>” apakšsadaļā “</a:t>
            </a:r>
            <a:r>
              <a:rPr lang="lv-LV" b="1" dirty="0"/>
              <a:t>Budžeta maksājumu nomaksas stāvoklis un veiktie maksājumi</a:t>
            </a:r>
            <a:r>
              <a:rPr lang="lv-LV" dirty="0"/>
              <a:t>”</a:t>
            </a:r>
          </a:p>
        </p:txBody>
      </p:sp>
      <p:sp>
        <p:nvSpPr>
          <p:cNvPr id="14" name="Right Arrow 13"/>
          <p:cNvSpPr/>
          <p:nvPr/>
        </p:nvSpPr>
        <p:spPr>
          <a:xfrm rot="10800000">
            <a:off x="7047135" y="5464693"/>
            <a:ext cx="634520" cy="399541"/>
          </a:xfrm>
          <a:prstGeom prst="rightArrow">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440453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t>Biežāk uzdotie jautājumi</a:t>
            </a:r>
          </a:p>
        </p:txBody>
      </p:sp>
      <p:sp>
        <p:nvSpPr>
          <p:cNvPr id="3" name="Content Placeholder 2">
            <a:extLst>
              <a:ext uri="{FF2B5EF4-FFF2-40B4-BE49-F238E27FC236}">
                <a16:creationId xmlns:a16="http://schemas.microsoft.com/office/drawing/2014/main" id="{DD0D4102-B03D-4144-A7D7-3295D7B087F4}"/>
              </a:ext>
            </a:extLst>
          </p:cNvPr>
          <p:cNvSpPr>
            <a:spLocks noGrp="1"/>
          </p:cNvSpPr>
          <p:nvPr>
            <p:ph idx="4294967295"/>
          </p:nvPr>
        </p:nvSpPr>
        <p:spPr>
          <a:xfrm>
            <a:off x="7848600" y="1690687"/>
            <a:ext cx="4219575" cy="4891088"/>
          </a:xfrm>
        </p:spPr>
        <p:txBody>
          <a:bodyPr/>
          <a:lstStyle/>
          <a:p>
            <a:r>
              <a:rPr lang="lv-LV" sz="2000" b="1" dirty="0">
                <a:solidFill>
                  <a:schemeClr val="tx1">
                    <a:lumMod val="90000"/>
                    <a:lumOff val="10000"/>
                  </a:schemeClr>
                </a:solidFill>
                <a:latin typeface="Verdana (body)"/>
                <a:cs typeface="Calibri" panose="020F0502020204030204" pitchFamily="34" charset="0"/>
              </a:rPr>
              <a:t>16.  Kā var apskatīt nomaksas stāvokli (saldo) uz mēneša 1.datumu?</a:t>
            </a:r>
          </a:p>
          <a:p>
            <a:endParaRPr lang="lv-LV" sz="2000" b="1" dirty="0">
              <a:solidFill>
                <a:schemeClr val="tx1">
                  <a:lumMod val="90000"/>
                  <a:lumOff val="10000"/>
                </a:schemeClr>
              </a:solidFill>
              <a:latin typeface="Verdana (body)"/>
              <a:cs typeface="Calibri" panose="020F0502020204030204" pitchFamily="34" charset="0"/>
            </a:endParaRPr>
          </a:p>
          <a:p>
            <a:pPr>
              <a:lnSpc>
                <a:spcPct val="100000"/>
              </a:lnSpc>
              <a:spcBef>
                <a:spcPts val="0"/>
              </a:spcBef>
            </a:pPr>
            <a:r>
              <a:rPr lang="lv-LV" sz="2000" dirty="0">
                <a:solidFill>
                  <a:schemeClr val="tx1">
                    <a:lumMod val="90000"/>
                    <a:lumOff val="10000"/>
                  </a:schemeClr>
                </a:solidFill>
                <a:latin typeface="Verdana (body)"/>
                <a:cs typeface="Calibri" panose="020F0502020204030204" pitchFamily="34" charset="0"/>
              </a:rPr>
              <a:t>To var apskatīt EDS sadaļā “Pārskati” -&gt;</a:t>
            </a:r>
          </a:p>
          <a:p>
            <a:pPr>
              <a:lnSpc>
                <a:spcPct val="100000"/>
              </a:lnSpc>
              <a:spcBef>
                <a:spcPts val="0"/>
              </a:spcBef>
            </a:pPr>
            <a:r>
              <a:rPr lang="lv-LV" sz="2000" dirty="0">
                <a:solidFill>
                  <a:schemeClr val="tx1">
                    <a:lumMod val="90000"/>
                    <a:lumOff val="10000"/>
                  </a:schemeClr>
                </a:solidFill>
                <a:latin typeface="Verdana (body)"/>
                <a:cs typeface="Calibri" panose="020F0502020204030204" pitchFamily="34" charset="0"/>
              </a:rPr>
              <a:t> “Budžeta maksājumu nomaksas stāvoklis un veiktie maksājumi”-&gt;</a:t>
            </a:r>
          </a:p>
          <a:p>
            <a:pPr>
              <a:lnSpc>
                <a:spcPct val="100000"/>
              </a:lnSpc>
              <a:spcBef>
                <a:spcPts val="0"/>
              </a:spcBef>
            </a:pPr>
            <a:r>
              <a:rPr lang="lv-LV" sz="2000" dirty="0">
                <a:solidFill>
                  <a:schemeClr val="tx1">
                    <a:lumMod val="90000"/>
                    <a:lumOff val="10000"/>
                  </a:schemeClr>
                </a:solidFill>
                <a:latin typeface="Verdana (body)"/>
                <a:cs typeface="Calibri" panose="020F0502020204030204" pitchFamily="34" charset="0"/>
              </a:rPr>
              <a:t>“Budžeta maksājumu nomaksas stāvoklis”  (nav redzama informācija par neattiecinātajām iemaksām).</a:t>
            </a:r>
          </a:p>
          <a:p>
            <a:pPr>
              <a:lnSpc>
                <a:spcPct val="100000"/>
              </a:lnSpc>
              <a:spcBef>
                <a:spcPts val="0"/>
              </a:spcBef>
            </a:pPr>
            <a:endParaRPr lang="lv-LV" sz="2000" dirty="0">
              <a:solidFill>
                <a:schemeClr val="tx1">
                  <a:lumMod val="90000"/>
                  <a:lumOff val="10000"/>
                </a:schemeClr>
              </a:solidFill>
              <a:latin typeface="Verdana (body)"/>
              <a:cs typeface="Calibri" panose="020F0502020204030204" pitchFamily="34" charset="0"/>
            </a:endParaRPr>
          </a:p>
        </p:txBody>
      </p:sp>
      <p:pic>
        <p:nvPicPr>
          <p:cNvPr id="4" name="Picture 3">
            <a:extLst>
              <a:ext uri="{FF2B5EF4-FFF2-40B4-BE49-F238E27FC236}">
                <a16:creationId xmlns:a16="http://schemas.microsoft.com/office/drawing/2014/main" id="{6CE90F89-A773-47A1-80DD-C7E9AB49FCA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1455" y="490928"/>
            <a:ext cx="933489" cy="897744"/>
          </a:xfrm>
          <a:prstGeom prst="rect">
            <a:avLst/>
          </a:prstGeom>
        </p:spPr>
      </p:pic>
      <p:pic>
        <p:nvPicPr>
          <p:cNvPr id="5" name="Picture 4">
            <a:extLst>
              <a:ext uri="{FF2B5EF4-FFF2-40B4-BE49-F238E27FC236}">
                <a16:creationId xmlns:a16="http://schemas.microsoft.com/office/drawing/2014/main" id="{12A2E59A-B3D3-496C-90EF-B1E898B4462D}"/>
              </a:ext>
            </a:extLst>
          </p:cNvPr>
          <p:cNvPicPr>
            <a:picLocks noChangeAspect="1"/>
          </p:cNvPicPr>
          <p:nvPr/>
        </p:nvPicPr>
        <p:blipFill>
          <a:blip r:embed="rId3"/>
          <a:stretch>
            <a:fillRect/>
          </a:stretch>
        </p:blipFill>
        <p:spPr>
          <a:xfrm>
            <a:off x="123825" y="1219200"/>
            <a:ext cx="7572375" cy="5657850"/>
          </a:xfrm>
          <a:prstGeom prst="rect">
            <a:avLst/>
          </a:prstGeom>
        </p:spPr>
      </p:pic>
      <p:sp>
        <p:nvSpPr>
          <p:cNvPr id="6" name="Arrow: Right 5">
            <a:extLst>
              <a:ext uri="{FF2B5EF4-FFF2-40B4-BE49-F238E27FC236}">
                <a16:creationId xmlns:a16="http://schemas.microsoft.com/office/drawing/2014/main" id="{A4C5B9D6-19C7-45AA-912C-84B40AD1FD8B}"/>
              </a:ext>
            </a:extLst>
          </p:cNvPr>
          <p:cNvSpPr/>
          <p:nvPr/>
        </p:nvSpPr>
        <p:spPr>
          <a:xfrm>
            <a:off x="1609725" y="356349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41911907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036BE-530B-4A86-905E-DCE8835F5DB1}"/>
              </a:ext>
            </a:extLst>
          </p:cNvPr>
          <p:cNvSpPr>
            <a:spLocks noGrp="1"/>
          </p:cNvSpPr>
          <p:nvPr>
            <p:ph type="title"/>
          </p:nvPr>
        </p:nvSpPr>
        <p:spPr>
          <a:xfrm>
            <a:off x="1552574" y="365126"/>
            <a:ext cx="7591425" cy="1092200"/>
          </a:xfrm>
        </p:spPr>
        <p:txBody>
          <a:bodyPr/>
          <a:lstStyle/>
          <a:p>
            <a:pPr algn="ctr"/>
            <a:r>
              <a:rPr lang="lv-LV" dirty="0"/>
              <a:t>Noderīgi</a:t>
            </a:r>
          </a:p>
        </p:txBody>
      </p:sp>
      <p:pic>
        <p:nvPicPr>
          <p:cNvPr id="5" name="Picture 4">
            <a:extLst>
              <a:ext uri="{FF2B5EF4-FFF2-40B4-BE49-F238E27FC236}">
                <a16:creationId xmlns:a16="http://schemas.microsoft.com/office/drawing/2014/main" id="{AEF8BCF9-96FD-45C2-9488-40876814BF1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1455" y="490928"/>
            <a:ext cx="933489" cy="897744"/>
          </a:xfrm>
          <a:prstGeom prst="rect">
            <a:avLst/>
          </a:prstGeom>
        </p:spPr>
      </p:pic>
      <p:pic>
        <p:nvPicPr>
          <p:cNvPr id="6" name="Picture 5">
            <a:extLst>
              <a:ext uri="{FF2B5EF4-FFF2-40B4-BE49-F238E27FC236}">
                <a16:creationId xmlns:a16="http://schemas.microsoft.com/office/drawing/2014/main" id="{4EEE53E7-8930-4C7E-9377-B1F168DA6652}"/>
              </a:ext>
            </a:extLst>
          </p:cNvPr>
          <p:cNvPicPr>
            <a:picLocks noChangeAspect="1"/>
          </p:cNvPicPr>
          <p:nvPr/>
        </p:nvPicPr>
        <p:blipFill>
          <a:blip r:embed="rId3"/>
          <a:stretch>
            <a:fillRect/>
          </a:stretch>
        </p:blipFill>
        <p:spPr>
          <a:xfrm>
            <a:off x="681038" y="1343025"/>
            <a:ext cx="9863138" cy="4792354"/>
          </a:xfrm>
          <a:prstGeom prst="rect">
            <a:avLst/>
          </a:prstGeom>
        </p:spPr>
      </p:pic>
      <p:sp>
        <p:nvSpPr>
          <p:cNvPr id="7" name="Arrow: Right 6">
            <a:extLst>
              <a:ext uri="{FF2B5EF4-FFF2-40B4-BE49-F238E27FC236}">
                <a16:creationId xmlns:a16="http://schemas.microsoft.com/office/drawing/2014/main" id="{11C76596-3C84-419D-AD74-0FBBDBF2ED92}"/>
              </a:ext>
            </a:extLst>
          </p:cNvPr>
          <p:cNvSpPr/>
          <p:nvPr/>
        </p:nvSpPr>
        <p:spPr>
          <a:xfrm>
            <a:off x="204782" y="4448175"/>
            <a:ext cx="414337"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Arrow: Right 7">
            <a:extLst>
              <a:ext uri="{FF2B5EF4-FFF2-40B4-BE49-F238E27FC236}">
                <a16:creationId xmlns:a16="http://schemas.microsoft.com/office/drawing/2014/main" id="{EDC93DB7-ED75-4670-81E3-847949505FA7}"/>
              </a:ext>
            </a:extLst>
          </p:cNvPr>
          <p:cNvSpPr/>
          <p:nvPr/>
        </p:nvSpPr>
        <p:spPr>
          <a:xfrm>
            <a:off x="192880" y="4819650"/>
            <a:ext cx="414337"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41817200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036BE-530B-4A86-905E-DCE8835F5DB1}"/>
              </a:ext>
            </a:extLst>
          </p:cNvPr>
          <p:cNvSpPr>
            <a:spLocks noGrp="1"/>
          </p:cNvSpPr>
          <p:nvPr>
            <p:ph type="title"/>
          </p:nvPr>
        </p:nvSpPr>
        <p:spPr>
          <a:xfrm>
            <a:off x="1552574" y="365126"/>
            <a:ext cx="7591425" cy="1092200"/>
          </a:xfrm>
        </p:spPr>
        <p:txBody>
          <a:bodyPr/>
          <a:lstStyle/>
          <a:p>
            <a:pPr algn="ctr"/>
            <a:r>
              <a:rPr lang="lv-LV" dirty="0"/>
              <a:t>Noderīgi – Pēdējie atjauninājumi</a:t>
            </a:r>
          </a:p>
        </p:txBody>
      </p:sp>
      <p:pic>
        <p:nvPicPr>
          <p:cNvPr id="5" name="Picture 4">
            <a:extLst>
              <a:ext uri="{FF2B5EF4-FFF2-40B4-BE49-F238E27FC236}">
                <a16:creationId xmlns:a16="http://schemas.microsoft.com/office/drawing/2014/main" id="{AEF8BCF9-96FD-45C2-9488-40876814BF1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1455" y="490928"/>
            <a:ext cx="933489" cy="897744"/>
          </a:xfrm>
          <a:prstGeom prst="rect">
            <a:avLst/>
          </a:prstGeom>
        </p:spPr>
      </p:pic>
      <p:pic>
        <p:nvPicPr>
          <p:cNvPr id="9" name="Picture 8">
            <a:extLst>
              <a:ext uri="{FF2B5EF4-FFF2-40B4-BE49-F238E27FC236}">
                <a16:creationId xmlns:a16="http://schemas.microsoft.com/office/drawing/2014/main" id="{E71A9F05-C926-49CB-845E-CF219F43578A}"/>
              </a:ext>
            </a:extLst>
          </p:cNvPr>
          <p:cNvPicPr>
            <a:picLocks noChangeAspect="1"/>
          </p:cNvPicPr>
          <p:nvPr/>
        </p:nvPicPr>
        <p:blipFill>
          <a:blip r:embed="rId3"/>
          <a:stretch>
            <a:fillRect/>
          </a:stretch>
        </p:blipFill>
        <p:spPr>
          <a:xfrm>
            <a:off x="1238394" y="1114425"/>
            <a:ext cx="9015268" cy="5119687"/>
          </a:xfrm>
          <a:prstGeom prst="rect">
            <a:avLst/>
          </a:prstGeom>
        </p:spPr>
      </p:pic>
      <p:sp>
        <p:nvSpPr>
          <p:cNvPr id="10" name="Arrow: Left 9">
            <a:extLst>
              <a:ext uri="{FF2B5EF4-FFF2-40B4-BE49-F238E27FC236}">
                <a16:creationId xmlns:a16="http://schemas.microsoft.com/office/drawing/2014/main" id="{B52EE910-9BFF-45A2-96A7-21B9D94BF160}"/>
              </a:ext>
            </a:extLst>
          </p:cNvPr>
          <p:cNvSpPr/>
          <p:nvPr/>
        </p:nvSpPr>
        <p:spPr>
          <a:xfrm>
            <a:off x="9872662" y="310515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894909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33DCA5F-F414-40FF-AE7E-DBD5D8ABE6B8}"/>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570904" y="2323475"/>
            <a:ext cx="3319223" cy="3191879"/>
          </a:xfrm>
          <a:prstGeom prst="rect">
            <a:avLst/>
          </a:prstGeom>
        </p:spPr>
      </p:pic>
    </p:spTree>
    <p:extLst>
      <p:ext uri="{BB962C8B-B14F-4D97-AF65-F5344CB8AC3E}">
        <p14:creationId xmlns:p14="http://schemas.microsoft.com/office/powerpoint/2010/main" val="2105434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669579-674A-4723-8384-BF95728FBC05}"/>
              </a:ext>
            </a:extLst>
          </p:cNvPr>
          <p:cNvSpPr>
            <a:spLocks noGrp="1"/>
          </p:cNvSpPr>
          <p:nvPr>
            <p:ph type="title"/>
          </p:nvPr>
        </p:nvSpPr>
        <p:spPr/>
        <p:txBody>
          <a:bodyPr/>
          <a:lstStyle/>
          <a:p>
            <a:r>
              <a:rPr lang="lv-LV" dirty="0"/>
              <a:t>Pieraksties VID jaunumu vēstulēm!</a:t>
            </a:r>
          </a:p>
        </p:txBody>
      </p:sp>
      <p:sp>
        <p:nvSpPr>
          <p:cNvPr id="2" name="Content Placeholder 1">
            <a:extLst>
              <a:ext uri="{FF2B5EF4-FFF2-40B4-BE49-F238E27FC236}">
                <a16:creationId xmlns:a16="http://schemas.microsoft.com/office/drawing/2014/main" id="{9B58AAFF-42E2-4692-A3C6-FBB6D272636F}"/>
              </a:ext>
            </a:extLst>
          </p:cNvPr>
          <p:cNvSpPr>
            <a:spLocks noGrp="1"/>
          </p:cNvSpPr>
          <p:nvPr>
            <p:ph idx="1"/>
          </p:nvPr>
        </p:nvSpPr>
        <p:spPr>
          <a:xfrm>
            <a:off x="2192933" y="1837649"/>
            <a:ext cx="9514650" cy="4980451"/>
          </a:xfrm>
        </p:spPr>
        <p:txBody>
          <a:bodyPr>
            <a:normAutofit/>
          </a:bodyPr>
          <a:lstStyle/>
          <a:p>
            <a:pPr algn="just"/>
            <a:r>
              <a:rPr lang="lv-LV" sz="2400" dirty="0"/>
              <a:t>Regulāri apkopota informācija par praktiski noderīgiem jaunumiem un aktuālajiem VID semināriem Tavā e-pastā:</a:t>
            </a:r>
          </a:p>
          <a:p>
            <a:pPr algn="ctr"/>
            <a:endParaRPr lang="lv-LV" b="1" dirty="0">
              <a:solidFill>
                <a:schemeClr val="accent6">
                  <a:lumMod val="50000"/>
                </a:schemeClr>
              </a:solidFill>
            </a:endParaRPr>
          </a:p>
          <a:p>
            <a:pPr algn="ctr"/>
            <a:r>
              <a:rPr lang="lv-LV" b="1" dirty="0">
                <a:solidFill>
                  <a:schemeClr val="accent6">
                    <a:lumMod val="50000"/>
                  </a:schemeClr>
                </a:solidFill>
              </a:rPr>
              <a:t>www.vid.gov.lv/Pieteikšanās VID jaunumu vēstulēm  </a:t>
            </a:r>
          </a:p>
          <a:p>
            <a:pPr algn="just"/>
            <a:endParaRPr lang="lv-LV" sz="2400" dirty="0"/>
          </a:p>
          <a:p>
            <a:pPr algn="just"/>
            <a:endParaRPr lang="lv-LV" sz="2400" dirty="0"/>
          </a:p>
        </p:txBody>
      </p:sp>
      <p:pic>
        <p:nvPicPr>
          <p:cNvPr id="6" name="Picture 5">
            <a:extLst>
              <a:ext uri="{FF2B5EF4-FFF2-40B4-BE49-F238E27FC236}">
                <a16:creationId xmlns:a16="http://schemas.microsoft.com/office/drawing/2014/main" id="{5B3E3339-87D5-453E-B80D-A023544DFAD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591342" y="3497450"/>
            <a:ext cx="6554539" cy="2995425"/>
          </a:xfrm>
          <a:prstGeom prst="rect">
            <a:avLst/>
          </a:prstGeom>
        </p:spPr>
      </p:pic>
      <p:pic>
        <p:nvPicPr>
          <p:cNvPr id="12" name="Picture 11">
            <a:extLst>
              <a:ext uri="{FF2B5EF4-FFF2-40B4-BE49-F238E27FC236}">
                <a16:creationId xmlns:a16="http://schemas.microsoft.com/office/drawing/2014/main" id="{EBEC42CA-8A04-4033-96E3-0DC95E08822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7261" y="1625372"/>
            <a:ext cx="1499999" cy="1499999"/>
          </a:xfrm>
          <a:prstGeom prst="rect">
            <a:avLst/>
          </a:prstGeom>
        </p:spPr>
      </p:pic>
    </p:spTree>
    <p:extLst>
      <p:ext uri="{BB962C8B-B14F-4D97-AF65-F5344CB8AC3E}">
        <p14:creationId xmlns:p14="http://schemas.microsoft.com/office/powerpoint/2010/main" val="1027271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lv-LV" sz="3200" dirty="0"/>
              <a:t>Pārskata perioda </a:t>
            </a:r>
            <a:br>
              <a:rPr lang="lv-LV" sz="3200" dirty="0"/>
            </a:br>
            <a:r>
              <a:rPr lang="lv-LV" sz="3200" dirty="0"/>
              <a:t>apkopojums – salīdzināšana</a:t>
            </a:r>
            <a:br>
              <a:rPr lang="lv-LV" sz="3200" dirty="0"/>
            </a:br>
            <a:endParaRPr lang="lv-LV" sz="3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49880"/>
            <a:ext cx="10515600" cy="208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838200" y="1950720"/>
            <a:ext cx="8305800" cy="646331"/>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lv-LV" dirty="0">
                <a:latin typeface="Verdana" panose="020B0604030504040204" pitchFamily="34" charset="0"/>
                <a:ea typeface="Calibri" panose="020F0502020204030204" pitchFamily="34" charset="0"/>
                <a:cs typeface="Times New Roman" panose="02020603050405020304" pitchFamily="18" charset="0"/>
              </a:rPr>
              <a:t>Pārskatā jāizvēlas atlases poga</a:t>
            </a:r>
            <a:r>
              <a:rPr lang="lv-LV" b="1" dirty="0">
                <a:latin typeface="Verdana" panose="020B0604030504040204" pitchFamily="34" charset="0"/>
                <a:ea typeface="Calibri" panose="020F0502020204030204" pitchFamily="34" charset="0"/>
                <a:cs typeface="Times New Roman" panose="02020603050405020304" pitchFamily="18" charset="0"/>
              </a:rPr>
              <a:t> “Gada pārskata sagatavošanai nepieciešamais saistību un prasību salīdzināšanas pārskats”</a:t>
            </a:r>
            <a:endParaRPr lang="lv-LV" dirty="0">
              <a:latin typeface="Verdana" panose="020B0604030504040204" pitchFamily="34" charset="0"/>
              <a:ea typeface="Calibri" panose="020F0502020204030204" pitchFamily="34" charset="0"/>
              <a:cs typeface="Times New Roman" panose="02020603050405020304" pitchFamily="18" charset="0"/>
            </a:endParaRPr>
          </a:p>
        </p:txBody>
      </p:sp>
      <p:sp>
        <p:nvSpPr>
          <p:cNvPr id="11" name="Rounded Rectangle 10"/>
          <p:cNvSpPr/>
          <p:nvPr/>
        </p:nvSpPr>
        <p:spPr>
          <a:xfrm>
            <a:off x="1051560" y="5190589"/>
            <a:ext cx="10302240" cy="1042571"/>
          </a:xfrm>
          <a:prstGeom prst="roundRect">
            <a:avLst/>
          </a:prstGeom>
          <a:solidFill>
            <a:schemeClr val="accent3">
              <a:lumMod val="20000"/>
              <a:lumOff val="80000"/>
            </a:schemeClr>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1400" dirty="0">
                <a:solidFill>
                  <a:srgbClr val="002060"/>
                </a:solidFill>
              </a:rPr>
              <a:t>         </a:t>
            </a:r>
            <a:r>
              <a:rPr lang="lv-LV" sz="1600" dirty="0">
                <a:solidFill>
                  <a:srgbClr val="002060"/>
                </a:solidFill>
              </a:rPr>
              <a:t>Atlases pogu </a:t>
            </a:r>
            <a:r>
              <a:rPr lang="lv-LV" sz="1600" b="1" dirty="0">
                <a:solidFill>
                  <a:srgbClr val="002060"/>
                </a:solidFill>
              </a:rPr>
              <a:t>“VID iniciēta atlikumu salīdzināšana”</a:t>
            </a:r>
            <a:r>
              <a:rPr lang="lv-LV" sz="1600" dirty="0">
                <a:solidFill>
                  <a:srgbClr val="002060"/>
                </a:solidFill>
              </a:rPr>
              <a:t> izvēlas tajos gadījumos, ja uzņēmums no VID ir saņēmis uzaicinājumu veikt prasījumu un saistību summu salīdzināšanu ar EDS datiem uz 31.12.202X</a:t>
            </a:r>
            <a:endParaRPr lang="lv-LV" sz="1600" dirty="0"/>
          </a:p>
        </p:txBody>
      </p:sp>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0160" y="5190589"/>
            <a:ext cx="365760" cy="372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968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3200" dirty="0"/>
              <a:t> Pārskata perioda </a:t>
            </a:r>
            <a:br>
              <a:rPr lang="lv-LV" sz="3200" dirty="0"/>
            </a:br>
            <a:r>
              <a:rPr lang="lv-LV" sz="3200" dirty="0"/>
              <a:t>apkopojums – salīdzināšana</a:t>
            </a:r>
          </a:p>
        </p:txBody>
      </p:sp>
      <p:sp>
        <p:nvSpPr>
          <p:cNvPr id="9" name="Right Arrow 8"/>
          <p:cNvSpPr/>
          <p:nvPr/>
        </p:nvSpPr>
        <p:spPr>
          <a:xfrm>
            <a:off x="5636018" y="5449880"/>
            <a:ext cx="459982" cy="345057"/>
          </a:xfrm>
          <a:prstGeom prst="rightArrow">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2122096"/>
            <a:ext cx="10744201" cy="4598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38200" y="1690689"/>
            <a:ext cx="8305800" cy="369332"/>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x-none" dirty="0">
                <a:latin typeface="Verdana" panose="020B0604030504040204" pitchFamily="34" charset="0"/>
                <a:ea typeface="Calibri" panose="020F0502020204030204" pitchFamily="34" charset="0"/>
                <a:cs typeface="Times New Roman" panose="02020603050405020304" pitchFamily="18" charset="0"/>
              </a:rPr>
              <a:t>Jāizvēlas</a:t>
            </a:r>
            <a:r>
              <a:rPr lang="x-none" b="1" dirty="0">
                <a:latin typeface="Verdana" panose="020B0604030504040204" pitchFamily="34" charset="0"/>
                <a:ea typeface="Calibri" panose="020F0502020204030204" pitchFamily="34" charset="0"/>
                <a:cs typeface="Times New Roman" panose="02020603050405020304" pitchFamily="18" charset="0"/>
              </a:rPr>
              <a:t> </a:t>
            </a:r>
            <a:r>
              <a:rPr lang="lv-LV" b="1" dirty="0">
                <a:latin typeface="Verdana" panose="020B0604030504040204" pitchFamily="34" charset="0"/>
                <a:ea typeface="Calibri" panose="020F0502020204030204" pitchFamily="34" charset="0"/>
                <a:cs typeface="Times New Roman" panose="02020603050405020304" pitchFamily="18" charset="0"/>
              </a:rPr>
              <a:t>taksācijas periods</a:t>
            </a:r>
            <a:r>
              <a:rPr lang="x-none" b="1" dirty="0">
                <a:latin typeface="Verdana" panose="020B0604030504040204" pitchFamily="34" charset="0"/>
                <a:ea typeface="Calibri" panose="020F0502020204030204" pitchFamily="34" charset="0"/>
                <a:cs typeface="Times New Roman" panose="02020603050405020304" pitchFamily="18" charset="0"/>
              </a:rPr>
              <a:t> un ieņēmumu veids</a:t>
            </a:r>
            <a:endParaRPr lang="lv-LV" sz="140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4" name="Oval Callout 3"/>
          <p:cNvSpPr/>
          <p:nvPr/>
        </p:nvSpPr>
        <p:spPr>
          <a:xfrm>
            <a:off x="7985761" y="5288280"/>
            <a:ext cx="3136658" cy="1264920"/>
          </a:xfrm>
          <a:prstGeom prst="wedgeEllipseCallout">
            <a:avLst>
              <a:gd name="adj1" fmla="val -63890"/>
              <a:gd name="adj2" fmla="val -63418"/>
            </a:avLst>
          </a:prstGeom>
          <a:solidFill>
            <a:schemeClr val="accent2">
              <a:lumMod val="20000"/>
              <a:lumOff val="80000"/>
            </a:schemeClr>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a:solidFill>
                  <a:schemeClr val="tx1"/>
                </a:solidFill>
              </a:rPr>
              <a:t>Ja atlases nosacījumu nenorāda, pārskats tiek veidots par visiem ieņēmumu veidiem</a:t>
            </a:r>
          </a:p>
        </p:txBody>
      </p:sp>
    </p:spTree>
    <p:extLst>
      <p:ext uri="{BB962C8B-B14F-4D97-AF65-F5344CB8AC3E}">
        <p14:creationId xmlns:p14="http://schemas.microsoft.com/office/powerpoint/2010/main" val="4255666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3200" dirty="0"/>
              <a:t> Pārskata perioda </a:t>
            </a:r>
            <a:br>
              <a:rPr lang="lv-LV" sz="3200" dirty="0"/>
            </a:br>
            <a:r>
              <a:rPr lang="lv-LV" sz="3200" dirty="0"/>
              <a:t>apkopojums – salīdzināšana</a:t>
            </a:r>
          </a:p>
        </p:txBody>
      </p:sp>
      <p:sp>
        <p:nvSpPr>
          <p:cNvPr id="4" name="Rectangle 3"/>
          <p:cNvSpPr/>
          <p:nvPr/>
        </p:nvSpPr>
        <p:spPr>
          <a:xfrm>
            <a:off x="838200" y="1996440"/>
            <a:ext cx="10241280" cy="1477328"/>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lv-LV" dirty="0">
                <a:latin typeface="Verdana" panose="020B0604030504040204" pitchFamily="34" charset="0"/>
                <a:ea typeface="Calibri" panose="020F0502020204030204" pitchFamily="34" charset="0"/>
                <a:cs typeface="Times New Roman" panose="02020603050405020304" pitchFamily="18" charset="0"/>
              </a:rPr>
              <a:t>Nospiežot pogu </a:t>
            </a:r>
            <a:r>
              <a:rPr lang="lv-LV" b="1" dirty="0">
                <a:latin typeface="Verdana" panose="020B0604030504040204" pitchFamily="34" charset="0"/>
                <a:ea typeface="Calibri" panose="020F0502020204030204" pitchFamily="34" charset="0"/>
                <a:cs typeface="Times New Roman" panose="02020603050405020304" pitchFamily="18" charset="0"/>
              </a:rPr>
              <a:t>“Pieprasīt pārskatu”</a:t>
            </a:r>
            <a:r>
              <a:rPr lang="lv-LV" dirty="0">
                <a:latin typeface="Verdana" panose="020B0604030504040204" pitchFamily="34" charset="0"/>
                <a:ea typeface="Calibri" panose="020F0502020204030204" pitchFamily="34" charset="0"/>
                <a:cs typeface="Times New Roman" panose="02020603050405020304" pitchFamily="18" charset="0"/>
              </a:rPr>
              <a:t>, tiek atvērts pārskats, kurā ir apkopotas izvēlētā perioda un ieņēmumu veida noteiktās transakcijas, sasummējot pēc vienādiem darījumiem</a:t>
            </a:r>
          </a:p>
          <a:p>
            <a:pPr marL="342900" lvl="0" indent="-342900" algn="just">
              <a:spcAft>
                <a:spcPts val="0"/>
              </a:spcAft>
              <a:buFont typeface="Symbol" panose="05050102010706020507" pitchFamily="18" charset="2"/>
              <a:buChar char=""/>
            </a:pPr>
            <a:endParaRPr lang="lv-LV" dirty="0">
              <a:latin typeface="Verdana" panose="020B060403050404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endParaRPr lang="lv-LV" dirty="0">
              <a:latin typeface="Verdana" panose="020B0604030504040204" pitchFamily="34" charset="0"/>
              <a:ea typeface="Calibri" panose="020F0502020204030204" pitchFamily="34"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113" y="2834640"/>
            <a:ext cx="9899367" cy="361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5684520" y="5760720"/>
            <a:ext cx="5913121" cy="975360"/>
          </a:xfrm>
          <a:prstGeom prst="roundRect">
            <a:avLst/>
          </a:prstGeom>
          <a:solidFill>
            <a:schemeClr val="accent3">
              <a:lumMod val="20000"/>
              <a:lumOff val="80000"/>
            </a:schemeClr>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dirty="0">
              <a:solidFill>
                <a:srgbClr val="002060"/>
              </a:solidFill>
            </a:endParaRPr>
          </a:p>
          <a:p>
            <a:r>
              <a:rPr lang="lv-LV" dirty="0">
                <a:solidFill>
                  <a:srgbClr val="002060"/>
                </a:solidFill>
              </a:rPr>
              <a:t>        </a:t>
            </a:r>
            <a:r>
              <a:rPr lang="lv-LV" sz="1400" dirty="0">
                <a:solidFill>
                  <a:srgbClr val="002060"/>
                </a:solidFill>
              </a:rPr>
              <a:t>Pārskatā tiek iekļautas visas veiktās transakcijas, </a:t>
            </a:r>
            <a:r>
              <a:rPr lang="lv-LV" sz="1400" dirty="0" smtClean="0">
                <a:solidFill>
                  <a:srgbClr val="002060"/>
                </a:solidFill>
              </a:rPr>
              <a:t>tostarp, </a:t>
            </a:r>
            <a:r>
              <a:rPr lang="lv-LV" sz="1400" dirty="0">
                <a:solidFill>
                  <a:srgbClr val="002060"/>
                </a:solidFill>
              </a:rPr>
              <a:t>veiktie precizējumi, kas attiecas uz atlases periodu</a:t>
            </a:r>
          </a:p>
          <a:p>
            <a:r>
              <a:rPr lang="lv-LV" dirty="0">
                <a:solidFill>
                  <a:srgbClr val="002060"/>
                </a:solidFill>
              </a:rPr>
              <a:t> </a:t>
            </a:r>
          </a:p>
        </p:txBody>
      </p:sp>
      <p:sp>
        <p:nvSpPr>
          <p:cNvPr id="10"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4560" y="5876334"/>
            <a:ext cx="365760" cy="372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022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3200" dirty="0"/>
              <a:t> Pārskata perioda </a:t>
            </a:r>
            <a:br>
              <a:rPr lang="lv-LV" sz="3200" dirty="0"/>
            </a:br>
            <a:r>
              <a:rPr lang="lv-LV" sz="3200" dirty="0"/>
              <a:t>apkopojums – salīdzināšana</a:t>
            </a:r>
          </a:p>
        </p:txBody>
      </p:sp>
      <p:sp>
        <p:nvSpPr>
          <p:cNvPr id="9" name="Right Arrow 8"/>
          <p:cNvSpPr/>
          <p:nvPr/>
        </p:nvSpPr>
        <p:spPr>
          <a:xfrm>
            <a:off x="5636018" y="5449880"/>
            <a:ext cx="459982" cy="345057"/>
          </a:xfrm>
          <a:prstGeom prst="rightArrow">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19942"/>
            <a:ext cx="10515600" cy="450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Callout 3"/>
          <p:cNvSpPr/>
          <p:nvPr/>
        </p:nvSpPr>
        <p:spPr>
          <a:xfrm>
            <a:off x="6781800" y="3901440"/>
            <a:ext cx="4572000" cy="2956560"/>
          </a:xfrm>
          <a:prstGeom prst="wedgeEllipseCallout">
            <a:avLst>
              <a:gd name="adj1" fmla="val -99510"/>
              <a:gd name="adj2" fmla="val 32523"/>
            </a:avLst>
          </a:prstGeom>
          <a:solidFill>
            <a:schemeClr val="accent2">
              <a:lumMod val="20000"/>
              <a:lumOff val="80000"/>
            </a:schemeClr>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000" dirty="0">
                <a:solidFill>
                  <a:srgbClr val="012269"/>
                </a:solidFill>
              </a:rPr>
              <a:t>Informatīvais materiāls</a:t>
            </a:r>
          </a:p>
          <a:p>
            <a:r>
              <a:rPr lang="lv-LV" sz="2000" b="1" dirty="0">
                <a:solidFill>
                  <a:srgbClr val="012269"/>
                </a:solidFill>
              </a:rPr>
              <a:t> </a:t>
            </a:r>
            <a:endParaRPr lang="lv-LV" sz="2000" dirty="0">
              <a:solidFill>
                <a:srgbClr val="012269"/>
              </a:solidFill>
            </a:endParaRPr>
          </a:p>
          <a:p>
            <a:r>
              <a:rPr lang="lv-LV" sz="2000" b="1" dirty="0">
                <a:solidFill>
                  <a:srgbClr val="012269"/>
                </a:solidFill>
              </a:rPr>
              <a:t>Kā atvērt un apskatīt elektroniski iegūtu XML datni </a:t>
            </a:r>
            <a:r>
              <a:rPr lang="lv-LV" sz="2000" b="1" i="1" dirty="0">
                <a:solidFill>
                  <a:srgbClr val="012269"/>
                </a:solidFill>
              </a:rPr>
              <a:t>MS Excel</a:t>
            </a:r>
            <a:endParaRPr lang="lv-LV" sz="2000" dirty="0">
              <a:solidFill>
                <a:srgbClr val="012269"/>
              </a:solidFill>
            </a:endParaRPr>
          </a:p>
        </p:txBody>
      </p:sp>
    </p:spTree>
    <p:extLst>
      <p:ext uri="{BB962C8B-B14F-4D97-AF65-F5344CB8AC3E}">
        <p14:creationId xmlns:p14="http://schemas.microsoft.com/office/powerpoint/2010/main" val="1379303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843"/>
            <a:ext cx="10515600" cy="1565845"/>
          </a:xfrm>
        </p:spPr>
        <p:txBody>
          <a:bodyPr>
            <a:normAutofit/>
          </a:bodyPr>
          <a:lstStyle/>
          <a:p>
            <a:pPr algn="ctr"/>
            <a:r>
              <a:rPr lang="lv-LV" sz="3200" dirty="0"/>
              <a:t> Pārskata perioda </a:t>
            </a:r>
            <a:br>
              <a:rPr lang="lv-LV" sz="3200" dirty="0"/>
            </a:br>
            <a:r>
              <a:rPr lang="lv-LV" sz="3200" dirty="0"/>
              <a:t>apkopojums-salīdzināšana</a:t>
            </a:r>
          </a:p>
        </p:txBody>
      </p:sp>
      <p:pic>
        <p:nvPicPr>
          <p:cNvPr id="6" name="Content Placeholder 5"/>
          <p:cNvPicPr>
            <a:picLocks noGrp="1"/>
          </p:cNvPicPr>
          <p:nvPr>
            <p:ph idx="4294967295"/>
          </p:nvPr>
        </p:nvPicPr>
        <p:blipFill rotWithShape="1">
          <a:blip r:embed="rId2"/>
          <a:srcRect l="16795" t="41570" r="1577" b="33486"/>
          <a:stretch/>
        </p:blipFill>
        <p:spPr bwMode="auto">
          <a:xfrm>
            <a:off x="190834" y="2332936"/>
            <a:ext cx="11300126" cy="1915130"/>
          </a:xfrm>
          <a:prstGeom prst="rect">
            <a:avLst/>
          </a:prstGeom>
          <a:ln>
            <a:noFill/>
          </a:ln>
          <a:extLst>
            <a:ext uri="{53640926-AAD7-44D8-BBD7-CCE9431645EC}">
              <a14:shadowObscured xmlns:a14="http://schemas.microsoft.com/office/drawing/2010/main"/>
            </a:ext>
          </a:extLst>
        </p:spPr>
      </p:pic>
      <p:sp>
        <p:nvSpPr>
          <p:cNvPr id="3" name="Oval Callout 2"/>
          <p:cNvSpPr/>
          <p:nvPr/>
        </p:nvSpPr>
        <p:spPr>
          <a:xfrm>
            <a:off x="6354792" y="1417642"/>
            <a:ext cx="2362488" cy="1416998"/>
          </a:xfrm>
          <a:prstGeom prst="wedgeEllipseCallout">
            <a:avLst>
              <a:gd name="adj1" fmla="val -12605"/>
              <a:gd name="adj2" fmla="val 90948"/>
            </a:avLst>
          </a:prstGeom>
          <a:solidFill>
            <a:schemeClr val="bg1">
              <a:lumMod val="95000"/>
            </a:schemeClr>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i="1" dirty="0">
                <a:solidFill>
                  <a:schemeClr val="tx1"/>
                </a:solidFill>
              </a:rPr>
              <a:t>Piemēram</a:t>
            </a:r>
            <a:r>
              <a:rPr lang="lv-LV" sz="1400" dirty="0">
                <a:solidFill>
                  <a:schemeClr val="tx1"/>
                </a:solidFill>
              </a:rPr>
              <a:t>, deklarēts, segšana ar iemaksu, savstarpējā segšana </a:t>
            </a:r>
          </a:p>
        </p:txBody>
      </p:sp>
      <p:sp>
        <p:nvSpPr>
          <p:cNvPr id="8" name="Rounded Rectangular Callout 7"/>
          <p:cNvSpPr/>
          <p:nvPr/>
        </p:nvSpPr>
        <p:spPr>
          <a:xfrm>
            <a:off x="6354792" y="4796286"/>
            <a:ext cx="2081842" cy="1833114"/>
          </a:xfrm>
          <a:prstGeom prst="wedgeRoundRectCallout">
            <a:avLst>
              <a:gd name="adj1" fmla="val 35900"/>
              <a:gd name="adj2" fmla="val -88690"/>
              <a:gd name="adj3" fmla="val 16667"/>
            </a:avLst>
          </a:prstGeom>
          <a:solidFill>
            <a:schemeClr val="accent2">
              <a:lumMod val="20000"/>
              <a:lumOff val="80000"/>
            </a:schemeClr>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a:solidFill>
                  <a:schemeClr val="tx1"/>
                </a:solidFill>
              </a:rPr>
              <a:t>Maksājuma numurs, informācija, piemēram, atmaksa saskaņā ar PVN likumu</a:t>
            </a:r>
          </a:p>
        </p:txBody>
      </p:sp>
      <p:sp>
        <p:nvSpPr>
          <p:cNvPr id="9" name="Rounded Rectangular Callout 8"/>
          <p:cNvSpPr/>
          <p:nvPr/>
        </p:nvSpPr>
        <p:spPr>
          <a:xfrm>
            <a:off x="358474" y="4934309"/>
            <a:ext cx="5789284" cy="1390291"/>
          </a:xfrm>
          <a:prstGeom prst="wedgeRoundRectCallout">
            <a:avLst>
              <a:gd name="adj1" fmla="val 27257"/>
              <a:gd name="adj2" fmla="val -75222"/>
              <a:gd name="adj3" fmla="val 16667"/>
            </a:avLst>
          </a:prstGeom>
          <a:solidFill>
            <a:schemeClr val="accent3">
              <a:lumMod val="20000"/>
              <a:lumOff val="80000"/>
            </a:schemeClr>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v-LV" sz="1400" dirty="0">
                <a:solidFill>
                  <a:schemeClr val="tx1"/>
                </a:solidFill>
              </a:rPr>
              <a:t>Notikuma datums:</a:t>
            </a:r>
          </a:p>
          <a:p>
            <a:pPr marL="285750" indent="-285750" algn="just">
              <a:buFont typeface="Arial" panose="020B0604020202020204" pitchFamily="34" charset="0"/>
              <a:buChar char="•"/>
            </a:pPr>
            <a:r>
              <a:rPr lang="lv-LV" sz="1400" dirty="0">
                <a:solidFill>
                  <a:schemeClr val="tx1"/>
                </a:solidFill>
              </a:rPr>
              <a:t>Pēdējās saistības versijas iesniegšanas datums</a:t>
            </a:r>
          </a:p>
          <a:p>
            <a:pPr marL="285750" indent="-285750" algn="just">
              <a:buFont typeface="Arial" panose="020B0604020202020204" pitchFamily="34" charset="0"/>
              <a:buChar char="•"/>
            </a:pPr>
            <a:r>
              <a:rPr lang="lv-LV" sz="1400" dirty="0">
                <a:solidFill>
                  <a:schemeClr val="tx1"/>
                </a:solidFill>
              </a:rPr>
              <a:t>Maksājumu konta izraksta datums (tikai uz pamatsummu vai soda naudu attiecinātās izmaksas) </a:t>
            </a:r>
          </a:p>
          <a:p>
            <a:pPr marL="285750" indent="-285750" algn="just">
              <a:buFont typeface="Arial" panose="020B0604020202020204" pitchFamily="34" charset="0"/>
              <a:buChar char="•"/>
            </a:pPr>
            <a:r>
              <a:rPr lang="lv-LV" sz="1400" dirty="0">
                <a:solidFill>
                  <a:schemeClr val="tx1"/>
                </a:solidFill>
              </a:rPr>
              <a:t>NN lauks netiek aizpildīts</a:t>
            </a:r>
          </a:p>
          <a:p>
            <a:pPr algn="ctr"/>
            <a:endParaRPr lang="lv-LV" dirty="0"/>
          </a:p>
        </p:txBody>
      </p:sp>
      <p:sp>
        <p:nvSpPr>
          <p:cNvPr id="11" name="Rectangle 10"/>
          <p:cNvSpPr/>
          <p:nvPr/>
        </p:nvSpPr>
        <p:spPr>
          <a:xfrm>
            <a:off x="3048000" y="3105835"/>
            <a:ext cx="6096000" cy="369332"/>
          </a:xfrm>
          <a:prstGeom prst="rect">
            <a:avLst/>
          </a:prstGeom>
        </p:spPr>
        <p:txBody>
          <a:bodyPr>
            <a:spAutoFit/>
          </a:bodyPr>
          <a:lstStyle/>
          <a:p>
            <a:pPr algn="ctr"/>
            <a:r>
              <a:rPr lang="lv-LV" dirty="0"/>
              <a:t>. </a:t>
            </a:r>
          </a:p>
        </p:txBody>
      </p:sp>
      <p:sp>
        <p:nvSpPr>
          <p:cNvPr id="12" name="Rounded Rectangular Callout 11"/>
          <p:cNvSpPr/>
          <p:nvPr/>
        </p:nvSpPr>
        <p:spPr>
          <a:xfrm>
            <a:off x="8609163" y="4796287"/>
            <a:ext cx="1742536" cy="1833114"/>
          </a:xfrm>
          <a:prstGeom prst="wedgeRoundRectCallout">
            <a:avLst>
              <a:gd name="adj1" fmla="val 15913"/>
              <a:gd name="adj2" fmla="val -87170"/>
              <a:gd name="adj3" fmla="val 16667"/>
            </a:avLst>
          </a:prstGeom>
          <a:solidFill>
            <a:schemeClr val="accent2">
              <a:lumMod val="20000"/>
              <a:lumOff val="80000"/>
            </a:schemeClr>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a:solidFill>
                  <a:schemeClr val="tx1"/>
                </a:solidFill>
              </a:rPr>
              <a:t>Informācija par sedzošo saistību: numurs, taksācijas periods </a:t>
            </a:r>
          </a:p>
        </p:txBody>
      </p:sp>
      <p:sp>
        <p:nvSpPr>
          <p:cNvPr id="13" name="Rounded Rectangular Callout 12"/>
          <p:cNvSpPr/>
          <p:nvPr/>
        </p:nvSpPr>
        <p:spPr>
          <a:xfrm>
            <a:off x="10610491" y="4796286"/>
            <a:ext cx="1293962" cy="1656272"/>
          </a:xfrm>
          <a:prstGeom prst="wedgeRoundRectCallout">
            <a:avLst>
              <a:gd name="adj1" fmla="val -29011"/>
              <a:gd name="adj2" fmla="val -90211"/>
              <a:gd name="adj3" fmla="val 16667"/>
            </a:avLst>
          </a:prstGeom>
          <a:solidFill>
            <a:schemeClr val="accent2">
              <a:lumMod val="20000"/>
              <a:lumOff val="80000"/>
            </a:schemeClr>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a:solidFill>
                  <a:schemeClr val="tx1"/>
                </a:solidFill>
              </a:rPr>
              <a:t>Nodokļa veids, no kura segts aprēķins</a:t>
            </a:r>
          </a:p>
        </p:txBody>
      </p:sp>
      <p:sp>
        <p:nvSpPr>
          <p:cNvPr id="10" name="Oval Callout 9"/>
          <p:cNvSpPr/>
          <p:nvPr/>
        </p:nvSpPr>
        <p:spPr>
          <a:xfrm>
            <a:off x="9851367" y="1094831"/>
            <a:ext cx="2294914" cy="1087537"/>
          </a:xfrm>
          <a:prstGeom prst="wedgeEllipseCallout">
            <a:avLst>
              <a:gd name="adj1" fmla="val -45765"/>
              <a:gd name="adj2" fmla="val 99880"/>
            </a:avLst>
          </a:prstGeom>
          <a:solidFill>
            <a:schemeClr val="accent3">
              <a:lumMod val="20000"/>
              <a:lumOff val="80000"/>
            </a:schemeClr>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a:solidFill>
                  <a:schemeClr val="tx1">
                    <a:lumMod val="90000"/>
                    <a:lumOff val="10000"/>
                  </a:schemeClr>
                </a:solidFill>
              </a:rPr>
              <a:t>Aili aizpilda tikai rindai par savstarpējo segšanu</a:t>
            </a:r>
          </a:p>
        </p:txBody>
      </p:sp>
      <p:sp>
        <p:nvSpPr>
          <p:cNvPr id="4" name="AutoShape 2"/>
          <p:cNvSpPr>
            <a:spLocks noChangeArrowheads="1"/>
          </p:cNvSpPr>
          <p:nvPr/>
        </p:nvSpPr>
        <p:spPr bwMode="auto">
          <a:xfrm>
            <a:off x="3047999" y="1396263"/>
            <a:ext cx="1857556" cy="829103"/>
          </a:xfrm>
          <a:prstGeom prst="wedgeEllipseCallout">
            <a:avLst>
              <a:gd name="adj1" fmla="val 11797"/>
              <a:gd name="adj2" fmla="val 169666"/>
            </a:avLst>
          </a:prstGeom>
          <a:gradFill rotWithShape="0">
            <a:gsLst>
              <a:gs pos="0">
                <a:srgbClr val="FFFFFF"/>
              </a:gs>
              <a:gs pos="100000">
                <a:srgbClr val="B4C6E7"/>
              </a:gs>
            </a:gsLst>
            <a:lin ang="5400000" scaled="1"/>
          </a:gradFill>
          <a:ln w="12700">
            <a:solidFill>
              <a:srgbClr val="012269"/>
            </a:solidFill>
            <a:miter lim="800000"/>
            <a:headEnd/>
            <a:tailEnd/>
          </a:ln>
          <a:effectLst>
            <a:innerShdw blurRad="63500" dist="50800" dir="162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lv-LV" altLang="lv-LV" sz="1400" b="0" i="0" u="none" strike="noStrike" cap="none" normalizeH="0" baseline="0" dirty="0">
                <a:ln>
                  <a:noFill/>
                </a:ln>
                <a:solidFill>
                  <a:schemeClr val="tx1"/>
                </a:solidFill>
                <a:effectLst/>
              </a:rPr>
              <a:t>Saistības samaksas termiņš</a:t>
            </a:r>
          </a:p>
        </p:txBody>
      </p:sp>
    </p:spTree>
    <p:extLst>
      <p:ext uri="{BB962C8B-B14F-4D97-AF65-F5344CB8AC3E}">
        <p14:creationId xmlns:p14="http://schemas.microsoft.com/office/powerpoint/2010/main" val="3091850187"/>
      </p:ext>
    </p:extLst>
  </p:cSld>
  <p:clrMapOvr>
    <a:masterClrMapping/>
  </p:clrMapOvr>
</p:sld>
</file>

<file path=ppt/theme/theme1.xml><?xml version="1.0" encoding="utf-8"?>
<a:theme xmlns:a="http://schemas.openxmlformats.org/drawingml/2006/main" name="VID dizains">
  <a:themeElements>
    <a:clrScheme name="Custom 1">
      <a:dk1>
        <a:srgbClr val="001933"/>
      </a:dk1>
      <a:lt1>
        <a:sysClr val="window" lastClr="FFFFFF"/>
      </a:lt1>
      <a:dk2>
        <a:srgbClr val="000000"/>
      </a:dk2>
      <a:lt2>
        <a:srgbClr val="E7E6E6"/>
      </a:lt2>
      <a:accent1>
        <a:srgbClr val="002060"/>
      </a:accent1>
      <a:accent2>
        <a:srgbClr val="8496B0"/>
      </a:accent2>
      <a:accent3>
        <a:srgbClr val="A5A5A5"/>
      </a:accent3>
      <a:accent4>
        <a:srgbClr val="005390"/>
      </a:accent4>
      <a:accent5>
        <a:srgbClr val="0070C0"/>
      </a:accent5>
      <a:accent6>
        <a:srgbClr val="0033CC"/>
      </a:accent6>
      <a:hlink>
        <a:srgbClr val="0070C0"/>
      </a:hlink>
      <a:folHlink>
        <a:srgbClr val="0070C0"/>
      </a:folHlink>
    </a:clrScheme>
    <a:fontScheme name="VI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12225</TotalTime>
  <Words>1954</Words>
  <Application>Microsoft Office PowerPoint</Application>
  <PresentationFormat>Widescreen</PresentationFormat>
  <Paragraphs>249</Paragraphs>
  <Slides>44</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Symbol</vt:lpstr>
      <vt:lpstr>Times New Roman</vt:lpstr>
      <vt:lpstr>Verdana</vt:lpstr>
      <vt:lpstr>Verdana (body)</vt:lpstr>
      <vt:lpstr>Wingdings</vt:lpstr>
      <vt:lpstr>VID dizains</vt:lpstr>
      <vt:lpstr>PowerPoint Presentation</vt:lpstr>
      <vt:lpstr>Pārskats  “Pārskata perioda apkopojums –salīdzināšana” </vt:lpstr>
      <vt:lpstr>  </vt:lpstr>
      <vt:lpstr> Pārskata perioda  apkopojums – salīdzināšana </vt:lpstr>
      <vt:lpstr>Pārskata perioda  apkopojums – salīdzināšana </vt:lpstr>
      <vt:lpstr> Pārskata perioda  apkopojums – salīdzināšana</vt:lpstr>
      <vt:lpstr> Pārskata perioda  apkopojums – salīdzināšana</vt:lpstr>
      <vt:lpstr> Pārskata perioda  apkopojums – salīdzināšana</vt:lpstr>
      <vt:lpstr> Pārskata perioda  apkopojums-salīdzināšana</vt:lpstr>
      <vt:lpstr> Pārskata perioda  apkopojums – salīdzināšana</vt:lpstr>
      <vt:lpstr> Pārskata perioda  apkopojums – salīdzināšana</vt:lpstr>
      <vt:lpstr> Pārskata perioda  apkopojums – salīdzināšana</vt:lpstr>
      <vt:lpstr>Par datu salīdzināšanu</vt:lpstr>
      <vt:lpstr>Par datu salīdzināšanu</vt:lpstr>
      <vt:lpstr>Neattiecināto iemaksu salīdzināšana</vt:lpstr>
      <vt:lpstr>Neattiecināto iemaksu salīdzināšana</vt:lpstr>
      <vt:lpstr>Citos kontos veikto iemaksu salīdzināšana</vt:lpstr>
      <vt:lpstr>PowerPoint Presentation</vt:lpstr>
      <vt:lpstr>PowerPoint Presentation</vt:lpstr>
      <vt:lpstr>Informatīvie materiāli</vt:lpstr>
      <vt:lpstr>Sagatavoti informatīvie materiāli </vt:lpstr>
      <vt:lpstr>Sagatavotie informatīvie materiāli </vt:lpstr>
      <vt:lpstr>Biežāk uzdotie jautājumi</vt:lpstr>
      <vt:lpstr>Biežāk uzdotie jautājumi</vt:lpstr>
      <vt:lpstr>Biežāk uzdotie jautājumi</vt:lpstr>
      <vt:lpstr>Biežāk uzdotie jautājumi</vt:lpstr>
      <vt:lpstr>Biežāk uzdotie jautājumi</vt:lpstr>
      <vt:lpstr>Biežāk uzdotie jautājumi  4. Ko nozīmē  Transakciju pārskatā lietotas definīcijas? </vt:lpstr>
      <vt:lpstr>Biežāk uzdotie jautājumi</vt:lpstr>
      <vt:lpstr>Biežāk uzdotie jautājumi</vt:lpstr>
      <vt:lpstr>Biežāk uzdotie jautājumi</vt:lpstr>
      <vt:lpstr>Biežāk uzdotie jautājumi</vt:lpstr>
      <vt:lpstr>Biežāk uzdotie jautājumi</vt:lpstr>
      <vt:lpstr>Biežāk uzdotie jautājumi</vt:lpstr>
      <vt:lpstr>Biežāk uzdotie jautājumi</vt:lpstr>
      <vt:lpstr>Biežāk uzdotie jautājumi</vt:lpstr>
      <vt:lpstr>Biežāk uzdotie jautājumi</vt:lpstr>
      <vt:lpstr>Biežāk uzdotie jautājumi</vt:lpstr>
      <vt:lpstr>Biežāk uzdotie jautājumi</vt:lpstr>
      <vt:lpstr>Biežāk uzdotie jautājumi</vt:lpstr>
      <vt:lpstr>Noderīgi</vt:lpstr>
      <vt:lpstr>Noderīgi – Pēdējie atjauninājumi</vt:lpstr>
      <vt:lpstr>PowerPoint Presentation</vt:lpstr>
      <vt:lpstr>Pieraksties VID jaunumu vēstulēm!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Valsts ieņēmumu dienests</dc:creator>
  <cp:lastModifiedBy>Līga Īvāne</cp:lastModifiedBy>
  <cp:revision>580</cp:revision>
  <dcterms:created xsi:type="dcterms:W3CDTF">2021-01-15T13:13:07Z</dcterms:created>
  <dcterms:modified xsi:type="dcterms:W3CDTF">2022-03-08T09:00:12Z</dcterms:modified>
</cp:coreProperties>
</file>