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43"/>
  </p:notesMasterIdLst>
  <p:sldIdLst>
    <p:sldId id="256" r:id="rId6"/>
    <p:sldId id="264" r:id="rId7"/>
    <p:sldId id="275" r:id="rId8"/>
    <p:sldId id="794" r:id="rId9"/>
    <p:sldId id="795" r:id="rId10"/>
    <p:sldId id="638" r:id="rId11"/>
    <p:sldId id="639" r:id="rId12"/>
    <p:sldId id="711" r:id="rId13"/>
    <p:sldId id="708" r:id="rId14"/>
    <p:sldId id="798" r:id="rId15"/>
    <p:sldId id="640" r:id="rId16"/>
    <p:sldId id="707" r:id="rId17"/>
    <p:sldId id="674" r:id="rId18"/>
    <p:sldId id="790" r:id="rId19"/>
    <p:sldId id="709" r:id="rId20"/>
    <p:sldId id="793" r:id="rId21"/>
    <p:sldId id="721" r:id="rId22"/>
    <p:sldId id="723" r:id="rId23"/>
    <p:sldId id="724" r:id="rId24"/>
    <p:sldId id="797" r:id="rId25"/>
    <p:sldId id="712" r:id="rId26"/>
    <p:sldId id="713" r:id="rId27"/>
    <p:sldId id="714" r:id="rId28"/>
    <p:sldId id="715" r:id="rId29"/>
    <p:sldId id="716" r:id="rId30"/>
    <p:sldId id="635" r:id="rId31"/>
    <p:sldId id="717" r:id="rId32"/>
    <p:sldId id="718" r:id="rId33"/>
    <p:sldId id="719" r:id="rId34"/>
    <p:sldId id="720" r:id="rId35"/>
    <p:sldId id="722" r:id="rId36"/>
    <p:sldId id="750" r:id="rId37"/>
    <p:sldId id="788" r:id="rId38"/>
    <p:sldId id="791" r:id="rId39"/>
    <p:sldId id="792" r:id="rId40"/>
    <p:sldId id="799" r:id="rId41"/>
    <p:sldId id="262" r:id="rId42"/>
  </p:sldIdLst>
  <p:sldSz cx="12192000" cy="6858000"/>
  <p:notesSz cx="6858000" cy="9144000"/>
  <p:embeddedFontLs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59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CAF"/>
    <a:srgbClr val="003366"/>
    <a:srgbClr val="012269"/>
    <a:srgbClr val="FFFF75"/>
    <a:srgbClr val="FFFF66"/>
    <a:srgbClr val="4990F9"/>
    <a:srgbClr val="000000"/>
    <a:srgbClr val="35353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>
        <p:guide orient="horz" pos="1502"/>
        <p:guide pos="59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3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C112C-6819-4A07-B637-E35D06D0E5D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18A6F0-E6F1-467D-960C-47296F094DB8}">
      <dgm:prSet/>
      <dgm:spPr/>
      <dgm:t>
        <a:bodyPr/>
        <a:lstStyle/>
        <a:p>
          <a:r>
            <a:rPr lang="lv-LV"/>
            <a:t>iesniegums</a:t>
          </a:r>
          <a:endParaRPr lang="en-US"/>
        </a:p>
      </dgm:t>
    </dgm:pt>
    <dgm:pt modelId="{85A70785-6A79-4BDA-A411-51FF5CB5394E}" type="parTrans" cxnId="{DA639AEA-D716-4BCC-9462-5D5EF7C95AAA}">
      <dgm:prSet/>
      <dgm:spPr/>
      <dgm:t>
        <a:bodyPr/>
        <a:lstStyle/>
        <a:p>
          <a:endParaRPr lang="en-US"/>
        </a:p>
      </dgm:t>
    </dgm:pt>
    <dgm:pt modelId="{BC5D12F2-405D-44CC-B162-E62F0D4EBAA6}" type="sibTrans" cxnId="{DA639AEA-D716-4BCC-9462-5D5EF7C95AAA}">
      <dgm:prSet/>
      <dgm:spPr/>
      <dgm:t>
        <a:bodyPr/>
        <a:lstStyle/>
        <a:p>
          <a:endParaRPr lang="en-US"/>
        </a:p>
      </dgm:t>
    </dgm:pt>
    <dgm:pt modelId="{109BD138-A13A-4EAE-AD46-DC1CD4E30759}">
      <dgm:prSet/>
      <dgm:spPr/>
      <dgm:t>
        <a:bodyPr/>
        <a:lstStyle/>
        <a:p>
          <a:r>
            <a:rPr lang="lv-LV"/>
            <a:t>p</a:t>
          </a:r>
          <a:r>
            <a:rPr lang="lv-LV" i="0"/>
            <a:t>iecu darba dienu laikā</a:t>
          </a:r>
          <a:endParaRPr lang="en-US"/>
        </a:p>
      </dgm:t>
    </dgm:pt>
    <dgm:pt modelId="{D52C4E7A-0A29-4F73-B9B8-BA7AA162DCAB}" type="parTrans" cxnId="{15EE65DD-EBA9-43B8-9E98-6F0E310C2B8A}">
      <dgm:prSet/>
      <dgm:spPr/>
      <dgm:t>
        <a:bodyPr/>
        <a:lstStyle/>
        <a:p>
          <a:endParaRPr lang="en-US"/>
        </a:p>
      </dgm:t>
    </dgm:pt>
    <dgm:pt modelId="{D10E37F5-2B42-4D78-8951-46524A42105B}" type="sibTrans" cxnId="{15EE65DD-EBA9-43B8-9E98-6F0E310C2B8A}">
      <dgm:prSet/>
      <dgm:spPr/>
      <dgm:t>
        <a:bodyPr/>
        <a:lstStyle/>
        <a:p>
          <a:endParaRPr lang="en-US"/>
        </a:p>
      </dgm:t>
    </dgm:pt>
    <dgm:pt modelId="{B4BD4B97-0DBD-427C-9E07-408EB19E6907}">
      <dgm:prSet/>
      <dgm:spPr/>
      <dgm:t>
        <a:bodyPr/>
        <a:lstStyle/>
        <a:p>
          <a:r>
            <a:rPr lang="lv-LV"/>
            <a:t>ja pieprasīta papildu informācija, piecu darba dienu laikā no informācijas saņemšanas</a:t>
          </a:r>
          <a:endParaRPr lang="en-US"/>
        </a:p>
      </dgm:t>
    </dgm:pt>
    <dgm:pt modelId="{B5FFB81F-7A4D-4D6C-8446-E04C1BAC4678}" type="parTrans" cxnId="{533DB802-2BE8-4444-8252-D9A9ACFDF110}">
      <dgm:prSet/>
      <dgm:spPr/>
      <dgm:t>
        <a:bodyPr/>
        <a:lstStyle/>
        <a:p>
          <a:endParaRPr lang="en-US"/>
        </a:p>
      </dgm:t>
    </dgm:pt>
    <dgm:pt modelId="{B5F58C4F-7D5F-4200-A1F0-ACE3774F5DA8}" type="sibTrans" cxnId="{533DB802-2BE8-4444-8252-D9A9ACFDF110}">
      <dgm:prSet/>
      <dgm:spPr/>
      <dgm:t>
        <a:bodyPr/>
        <a:lstStyle/>
        <a:p>
          <a:endParaRPr lang="en-US"/>
        </a:p>
      </dgm:t>
    </dgm:pt>
    <dgm:pt modelId="{E16815C3-CCAE-4A09-ACE1-E1590376B293}" type="pres">
      <dgm:prSet presAssocID="{9CBC112C-6819-4A07-B637-E35D06D0E5DA}" presName="Name0" presStyleCnt="0">
        <dgm:presLayoutVars>
          <dgm:dir/>
          <dgm:resizeHandles val="exact"/>
        </dgm:presLayoutVars>
      </dgm:prSet>
      <dgm:spPr/>
    </dgm:pt>
    <dgm:pt modelId="{904D6205-EE2D-4FA6-9F56-9EF702D96BCE}" type="pres">
      <dgm:prSet presAssocID="{F618A6F0-E6F1-467D-960C-47296F094DB8}" presName="parTxOnly" presStyleLbl="node1" presStyleIdx="0" presStyleCnt="3">
        <dgm:presLayoutVars>
          <dgm:bulletEnabled val="1"/>
        </dgm:presLayoutVars>
      </dgm:prSet>
      <dgm:spPr/>
    </dgm:pt>
    <dgm:pt modelId="{0B07F935-8FC2-4335-AC5D-366DD54090D1}" type="pres">
      <dgm:prSet presAssocID="{BC5D12F2-405D-44CC-B162-E62F0D4EBAA6}" presName="parSpace" presStyleCnt="0"/>
      <dgm:spPr/>
    </dgm:pt>
    <dgm:pt modelId="{8B193411-D91A-499D-A77B-988F6480B42B}" type="pres">
      <dgm:prSet presAssocID="{109BD138-A13A-4EAE-AD46-DC1CD4E30759}" presName="parTxOnly" presStyleLbl="node1" presStyleIdx="1" presStyleCnt="3">
        <dgm:presLayoutVars>
          <dgm:bulletEnabled val="1"/>
        </dgm:presLayoutVars>
      </dgm:prSet>
      <dgm:spPr/>
    </dgm:pt>
    <dgm:pt modelId="{BFC1C95A-F47D-4292-BBBB-8201DB239763}" type="pres">
      <dgm:prSet presAssocID="{D10E37F5-2B42-4D78-8951-46524A42105B}" presName="parSpace" presStyleCnt="0"/>
      <dgm:spPr/>
    </dgm:pt>
    <dgm:pt modelId="{1382679C-15C0-497E-96AA-717FC827FAE2}" type="pres">
      <dgm:prSet presAssocID="{B4BD4B97-0DBD-427C-9E07-408EB19E6907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533DB802-2BE8-4444-8252-D9A9ACFDF110}" srcId="{9CBC112C-6819-4A07-B637-E35D06D0E5DA}" destId="{B4BD4B97-0DBD-427C-9E07-408EB19E6907}" srcOrd="2" destOrd="0" parTransId="{B5FFB81F-7A4D-4D6C-8446-E04C1BAC4678}" sibTransId="{B5F58C4F-7D5F-4200-A1F0-ACE3774F5DA8}"/>
    <dgm:cxn modelId="{87F4D5A1-A306-4D87-8191-25DFC1D65FD3}" type="presOf" srcId="{F618A6F0-E6F1-467D-960C-47296F094DB8}" destId="{904D6205-EE2D-4FA6-9F56-9EF702D96BCE}" srcOrd="0" destOrd="0" presId="urn:microsoft.com/office/officeart/2005/8/layout/hChevron3"/>
    <dgm:cxn modelId="{E3192CA4-F3CD-4B5A-A255-0CAF4AEC584C}" type="presOf" srcId="{B4BD4B97-0DBD-427C-9E07-408EB19E6907}" destId="{1382679C-15C0-497E-96AA-717FC827FAE2}" srcOrd="0" destOrd="0" presId="urn:microsoft.com/office/officeart/2005/8/layout/hChevron3"/>
    <dgm:cxn modelId="{15EE65DD-EBA9-43B8-9E98-6F0E310C2B8A}" srcId="{9CBC112C-6819-4A07-B637-E35D06D0E5DA}" destId="{109BD138-A13A-4EAE-AD46-DC1CD4E30759}" srcOrd="1" destOrd="0" parTransId="{D52C4E7A-0A29-4F73-B9B8-BA7AA162DCAB}" sibTransId="{D10E37F5-2B42-4D78-8951-46524A42105B}"/>
    <dgm:cxn modelId="{9D5153E5-9890-4108-B8DF-AD08FB93EAB1}" type="presOf" srcId="{109BD138-A13A-4EAE-AD46-DC1CD4E30759}" destId="{8B193411-D91A-499D-A77B-988F6480B42B}" srcOrd="0" destOrd="0" presId="urn:microsoft.com/office/officeart/2005/8/layout/hChevron3"/>
    <dgm:cxn modelId="{DA639AEA-D716-4BCC-9462-5D5EF7C95AAA}" srcId="{9CBC112C-6819-4A07-B637-E35D06D0E5DA}" destId="{F618A6F0-E6F1-467D-960C-47296F094DB8}" srcOrd="0" destOrd="0" parTransId="{85A70785-6A79-4BDA-A411-51FF5CB5394E}" sibTransId="{BC5D12F2-405D-44CC-B162-E62F0D4EBAA6}"/>
    <dgm:cxn modelId="{DD64B4F1-42CB-4885-AC15-53C80EB5A776}" type="presOf" srcId="{9CBC112C-6819-4A07-B637-E35D06D0E5DA}" destId="{E16815C3-CCAE-4A09-ACE1-E1590376B293}" srcOrd="0" destOrd="0" presId="urn:microsoft.com/office/officeart/2005/8/layout/hChevron3"/>
    <dgm:cxn modelId="{17B6FAE1-D3C8-455F-9D87-828B9659BCDA}" type="presParOf" srcId="{E16815C3-CCAE-4A09-ACE1-E1590376B293}" destId="{904D6205-EE2D-4FA6-9F56-9EF702D96BCE}" srcOrd="0" destOrd="0" presId="urn:microsoft.com/office/officeart/2005/8/layout/hChevron3"/>
    <dgm:cxn modelId="{CDC5B17B-AEC1-47F1-9F49-49681AB9CE0D}" type="presParOf" srcId="{E16815C3-CCAE-4A09-ACE1-E1590376B293}" destId="{0B07F935-8FC2-4335-AC5D-366DD54090D1}" srcOrd="1" destOrd="0" presId="urn:microsoft.com/office/officeart/2005/8/layout/hChevron3"/>
    <dgm:cxn modelId="{7CAA3A94-84D3-4402-9AA9-5EDC04F3E6EE}" type="presParOf" srcId="{E16815C3-CCAE-4A09-ACE1-E1590376B293}" destId="{8B193411-D91A-499D-A77B-988F6480B42B}" srcOrd="2" destOrd="0" presId="urn:microsoft.com/office/officeart/2005/8/layout/hChevron3"/>
    <dgm:cxn modelId="{C039DDE4-30DF-4672-8CF7-AE1A4F2D6F9A}" type="presParOf" srcId="{E16815C3-CCAE-4A09-ACE1-E1590376B293}" destId="{BFC1C95A-F47D-4292-BBBB-8201DB239763}" srcOrd="3" destOrd="0" presId="urn:microsoft.com/office/officeart/2005/8/layout/hChevron3"/>
    <dgm:cxn modelId="{F4572A1B-F976-44BD-A468-F00768EA7976}" type="presParOf" srcId="{E16815C3-CCAE-4A09-ACE1-E1590376B293}" destId="{1382679C-15C0-497E-96AA-717FC827FAE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47B43-4CFD-4AA5-91D3-FA3B88382D46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3AD48A-F1C8-423C-953B-E0F0D571701E}">
      <dgm:prSet custT="1"/>
      <dgm:spPr/>
      <dgm:t>
        <a:bodyPr/>
        <a:lstStyle/>
        <a:p>
          <a:r>
            <a:rPr lang="lv-LV" sz="1600" dirty="0"/>
            <a:t>Ar nodokli apliekamu darījumu veikšanai ir tiesības reģistrēties PVN maksātāju reģistrā uz noteiktu laiku</a:t>
          </a:r>
          <a:endParaRPr lang="en-US" sz="1600" dirty="0"/>
        </a:p>
      </dgm:t>
    </dgm:pt>
    <dgm:pt modelId="{97392965-9048-4DFB-A43B-B93AA55F7472}" type="parTrans" cxnId="{88ACCBB8-2F09-4D33-A698-5F3E2C404408}">
      <dgm:prSet/>
      <dgm:spPr/>
      <dgm:t>
        <a:bodyPr/>
        <a:lstStyle/>
        <a:p>
          <a:endParaRPr lang="en-US"/>
        </a:p>
      </dgm:t>
    </dgm:pt>
    <dgm:pt modelId="{5C07F92D-DDE4-410D-B644-3A4029F04C01}" type="sibTrans" cxnId="{88ACCBB8-2F09-4D33-A698-5F3E2C40440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26234E8-D7ED-4F63-BE39-1561F56D2D98}">
      <dgm:prSet/>
      <dgm:spPr/>
      <dgm:t>
        <a:bodyPr/>
        <a:lstStyle/>
        <a:p>
          <a:r>
            <a:rPr lang="lv-LV" dirty="0"/>
            <a:t>Gala termiņš jānorāda iesniegumā</a:t>
          </a:r>
          <a:endParaRPr lang="en-US" dirty="0"/>
        </a:p>
      </dgm:t>
    </dgm:pt>
    <dgm:pt modelId="{E983321A-4EB2-4254-B831-1F8D8BAB2F33}" type="parTrans" cxnId="{6D92523C-239D-4D3C-A373-83488CCD08E7}">
      <dgm:prSet/>
      <dgm:spPr/>
      <dgm:t>
        <a:bodyPr/>
        <a:lstStyle/>
        <a:p>
          <a:endParaRPr lang="en-US"/>
        </a:p>
      </dgm:t>
    </dgm:pt>
    <dgm:pt modelId="{C044ACE3-8E9C-436C-BEAB-DA555EA8E61C}" type="sibTrans" cxnId="{6D92523C-239D-4D3C-A373-83488CCD08E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857CBA2-BE26-4A2D-8890-5466B516EA0B}">
      <dgm:prSet/>
      <dgm:spPr/>
      <dgm:t>
        <a:bodyPr/>
        <a:lstStyle/>
        <a:p>
          <a:r>
            <a:rPr lang="lv-LV"/>
            <a:t>Ja nepieciešams termiņu pagarināt, tad 15 darba dienas pirms termiņa beigām EDS iesniedz iesniegumu</a:t>
          </a:r>
          <a:endParaRPr lang="en-US"/>
        </a:p>
      </dgm:t>
    </dgm:pt>
    <dgm:pt modelId="{D814E4D7-9680-47CB-8A40-1E33DF360BD1}" type="parTrans" cxnId="{C5DC164A-8DC8-4652-84AA-6BAAAF919252}">
      <dgm:prSet/>
      <dgm:spPr/>
      <dgm:t>
        <a:bodyPr/>
        <a:lstStyle/>
        <a:p>
          <a:endParaRPr lang="en-US"/>
        </a:p>
      </dgm:t>
    </dgm:pt>
    <dgm:pt modelId="{60DD3911-27D3-49F2-8D85-7FDE63A8F8BB}" type="sibTrans" cxnId="{C5DC164A-8DC8-4652-84AA-6BAAAF91925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872F9D9-34D7-495D-B030-DB866165CDAD}" type="pres">
      <dgm:prSet presAssocID="{37E47B43-4CFD-4AA5-91D3-FA3B88382D46}" presName="linearFlow" presStyleCnt="0">
        <dgm:presLayoutVars>
          <dgm:dir/>
          <dgm:animLvl val="lvl"/>
          <dgm:resizeHandles val="exact"/>
        </dgm:presLayoutVars>
      </dgm:prSet>
      <dgm:spPr/>
    </dgm:pt>
    <dgm:pt modelId="{4363BBC3-72B7-4B8C-B76D-A0F979CA7DE2}" type="pres">
      <dgm:prSet presAssocID="{5D3AD48A-F1C8-423C-953B-E0F0D571701E}" presName="compositeNode" presStyleCnt="0"/>
      <dgm:spPr/>
    </dgm:pt>
    <dgm:pt modelId="{5BD1FA56-6A68-4612-9DB1-BBAF9D168185}" type="pres">
      <dgm:prSet presAssocID="{5D3AD48A-F1C8-423C-953B-E0F0D571701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A07E2FE-D7F5-4BDF-B2B5-9B1208837EDF}" type="pres">
      <dgm:prSet presAssocID="{5D3AD48A-F1C8-423C-953B-E0F0D571701E}" presName="parSh" presStyleCnt="0"/>
      <dgm:spPr/>
    </dgm:pt>
    <dgm:pt modelId="{259DCB3C-58ED-470F-972D-7F7C16AFD8E1}" type="pres">
      <dgm:prSet presAssocID="{5D3AD48A-F1C8-423C-953B-E0F0D571701E}" presName="lineNode" presStyleLbl="alignAccFollowNode1" presStyleIdx="0" presStyleCnt="9"/>
      <dgm:spPr/>
    </dgm:pt>
    <dgm:pt modelId="{2D4A64A0-CBAC-4C25-A810-7FF0C162860F}" type="pres">
      <dgm:prSet presAssocID="{5D3AD48A-F1C8-423C-953B-E0F0D571701E}" presName="lineArrowNode" presStyleLbl="alignAccFollowNode1" presStyleIdx="1" presStyleCnt="9"/>
      <dgm:spPr/>
    </dgm:pt>
    <dgm:pt modelId="{22C34755-E862-4D9D-8912-963BE9CA1ACC}" type="pres">
      <dgm:prSet presAssocID="{5C07F92D-DDE4-410D-B644-3A4029F04C01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2246813A-B628-4504-BE63-3860B38324B3}" type="pres">
      <dgm:prSet presAssocID="{5C07F92D-DDE4-410D-B644-3A4029F04C01}" presName="spacerBetweenCircleAndCallout" presStyleCnt="0">
        <dgm:presLayoutVars/>
      </dgm:prSet>
      <dgm:spPr/>
    </dgm:pt>
    <dgm:pt modelId="{376986B8-0FCE-46F9-8017-BFBF7B7A1E6C}" type="pres">
      <dgm:prSet presAssocID="{5D3AD48A-F1C8-423C-953B-E0F0D571701E}" presName="nodeText" presStyleLbl="alignAccFollowNode1" presStyleIdx="2" presStyleCnt="9">
        <dgm:presLayoutVars>
          <dgm:bulletEnabled val="1"/>
        </dgm:presLayoutVars>
      </dgm:prSet>
      <dgm:spPr/>
    </dgm:pt>
    <dgm:pt modelId="{826419C7-6020-47DB-A63A-F9262470A3C2}" type="pres">
      <dgm:prSet presAssocID="{5C07F92D-DDE4-410D-B644-3A4029F04C01}" presName="sibTransComposite" presStyleCnt="0"/>
      <dgm:spPr/>
    </dgm:pt>
    <dgm:pt modelId="{37C4334E-FBCA-4BC5-9CF9-18E0B28B091B}" type="pres">
      <dgm:prSet presAssocID="{626234E8-D7ED-4F63-BE39-1561F56D2D98}" presName="compositeNode" presStyleCnt="0"/>
      <dgm:spPr/>
    </dgm:pt>
    <dgm:pt modelId="{672749CA-4816-4421-BACE-A5CC3DAA0C8C}" type="pres">
      <dgm:prSet presAssocID="{626234E8-D7ED-4F63-BE39-1561F56D2D9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1FD50CF-9C9C-4390-A574-690FF7CBC523}" type="pres">
      <dgm:prSet presAssocID="{626234E8-D7ED-4F63-BE39-1561F56D2D98}" presName="parSh" presStyleCnt="0"/>
      <dgm:spPr/>
    </dgm:pt>
    <dgm:pt modelId="{CB18465E-A9CA-4BB2-A430-14A5936C5595}" type="pres">
      <dgm:prSet presAssocID="{626234E8-D7ED-4F63-BE39-1561F56D2D98}" presName="lineNode" presStyleLbl="alignAccFollowNode1" presStyleIdx="3" presStyleCnt="9"/>
      <dgm:spPr/>
    </dgm:pt>
    <dgm:pt modelId="{179F19B0-825E-40A7-9621-1F60C04B9605}" type="pres">
      <dgm:prSet presAssocID="{626234E8-D7ED-4F63-BE39-1561F56D2D98}" presName="lineArrowNode" presStyleLbl="alignAccFollowNode1" presStyleIdx="4" presStyleCnt="9"/>
      <dgm:spPr/>
    </dgm:pt>
    <dgm:pt modelId="{DE2682AC-1A19-4B8D-91AD-0FAF82FBCEFD}" type="pres">
      <dgm:prSet presAssocID="{C044ACE3-8E9C-436C-BEAB-DA555EA8E61C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81996957-D24E-4737-B5DE-E857B2D9D130}" type="pres">
      <dgm:prSet presAssocID="{C044ACE3-8E9C-436C-BEAB-DA555EA8E61C}" presName="spacerBetweenCircleAndCallout" presStyleCnt="0">
        <dgm:presLayoutVars/>
      </dgm:prSet>
      <dgm:spPr/>
    </dgm:pt>
    <dgm:pt modelId="{D9171987-C17B-4707-A541-6481E218EF58}" type="pres">
      <dgm:prSet presAssocID="{626234E8-D7ED-4F63-BE39-1561F56D2D98}" presName="nodeText" presStyleLbl="alignAccFollowNode1" presStyleIdx="5" presStyleCnt="9">
        <dgm:presLayoutVars>
          <dgm:bulletEnabled val="1"/>
        </dgm:presLayoutVars>
      </dgm:prSet>
      <dgm:spPr/>
    </dgm:pt>
    <dgm:pt modelId="{E15CD342-DEC6-4038-9BB3-2A579CE70D9C}" type="pres">
      <dgm:prSet presAssocID="{C044ACE3-8E9C-436C-BEAB-DA555EA8E61C}" presName="sibTransComposite" presStyleCnt="0"/>
      <dgm:spPr/>
    </dgm:pt>
    <dgm:pt modelId="{DA46993F-B790-4BD3-9D1C-A39A3B033A84}" type="pres">
      <dgm:prSet presAssocID="{B857CBA2-BE26-4A2D-8890-5466B516EA0B}" presName="compositeNode" presStyleCnt="0"/>
      <dgm:spPr/>
    </dgm:pt>
    <dgm:pt modelId="{8F1F5FC0-CAC7-4DD9-B6D0-06BEC1AFFC7B}" type="pres">
      <dgm:prSet presAssocID="{B857CBA2-BE26-4A2D-8890-5466B516EA0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33576B2-8647-4123-A4FD-BC5B709253DD}" type="pres">
      <dgm:prSet presAssocID="{B857CBA2-BE26-4A2D-8890-5466B516EA0B}" presName="parSh" presStyleCnt="0"/>
      <dgm:spPr/>
    </dgm:pt>
    <dgm:pt modelId="{F29B7988-CB43-437B-975D-5D96BEB90ECE}" type="pres">
      <dgm:prSet presAssocID="{B857CBA2-BE26-4A2D-8890-5466B516EA0B}" presName="lineNode" presStyleLbl="alignAccFollowNode1" presStyleIdx="6" presStyleCnt="9"/>
      <dgm:spPr/>
    </dgm:pt>
    <dgm:pt modelId="{6486D469-C459-49F4-AEEE-1FDD40E327E0}" type="pres">
      <dgm:prSet presAssocID="{B857CBA2-BE26-4A2D-8890-5466B516EA0B}" presName="lineArrowNode" presStyleLbl="alignAccFollowNode1" presStyleIdx="7" presStyleCnt="9"/>
      <dgm:spPr/>
    </dgm:pt>
    <dgm:pt modelId="{395119C0-A408-4024-A4D3-9EFC032F8333}" type="pres">
      <dgm:prSet presAssocID="{60DD3911-27D3-49F2-8D85-7FDE63A8F8BB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30E528F3-CA86-41A3-87A9-2ED2D1D46B49}" type="pres">
      <dgm:prSet presAssocID="{60DD3911-27D3-49F2-8D85-7FDE63A8F8BB}" presName="spacerBetweenCircleAndCallout" presStyleCnt="0">
        <dgm:presLayoutVars/>
      </dgm:prSet>
      <dgm:spPr/>
    </dgm:pt>
    <dgm:pt modelId="{8A6BFE26-64A6-4C72-BADE-7291B36BBCB0}" type="pres">
      <dgm:prSet presAssocID="{B857CBA2-BE26-4A2D-8890-5466B516EA0B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99AE3B01-2F03-4122-A41E-C510A8FA43BF}" type="presOf" srcId="{5C07F92D-DDE4-410D-B644-3A4029F04C01}" destId="{22C34755-E862-4D9D-8912-963BE9CA1ACC}" srcOrd="0" destOrd="0" presId="urn:microsoft.com/office/officeart/2016/7/layout/LinearArrowProcessNumbered"/>
    <dgm:cxn modelId="{8D749335-C335-43E8-81BE-22BE0628F748}" type="presOf" srcId="{5D3AD48A-F1C8-423C-953B-E0F0D571701E}" destId="{376986B8-0FCE-46F9-8017-BFBF7B7A1E6C}" srcOrd="0" destOrd="0" presId="urn:microsoft.com/office/officeart/2016/7/layout/LinearArrowProcessNumbered"/>
    <dgm:cxn modelId="{6D92523C-239D-4D3C-A373-83488CCD08E7}" srcId="{37E47B43-4CFD-4AA5-91D3-FA3B88382D46}" destId="{626234E8-D7ED-4F63-BE39-1561F56D2D98}" srcOrd="1" destOrd="0" parTransId="{E983321A-4EB2-4254-B831-1F8D8BAB2F33}" sibTransId="{C044ACE3-8E9C-436C-BEAB-DA555EA8E61C}"/>
    <dgm:cxn modelId="{6C0CA43E-2BB9-4415-9427-87672C15B9CA}" type="presOf" srcId="{60DD3911-27D3-49F2-8D85-7FDE63A8F8BB}" destId="{395119C0-A408-4024-A4D3-9EFC032F8333}" srcOrd="0" destOrd="0" presId="urn:microsoft.com/office/officeart/2016/7/layout/LinearArrowProcessNumbered"/>
    <dgm:cxn modelId="{9D5C535C-A5B1-4F4B-A21C-0981B05DE57E}" type="presOf" srcId="{37E47B43-4CFD-4AA5-91D3-FA3B88382D46}" destId="{3872F9D9-34D7-495D-B030-DB866165CDAD}" srcOrd="0" destOrd="0" presId="urn:microsoft.com/office/officeart/2016/7/layout/LinearArrowProcessNumbered"/>
    <dgm:cxn modelId="{C5DC164A-8DC8-4652-84AA-6BAAAF919252}" srcId="{37E47B43-4CFD-4AA5-91D3-FA3B88382D46}" destId="{B857CBA2-BE26-4A2D-8890-5466B516EA0B}" srcOrd="2" destOrd="0" parTransId="{D814E4D7-9680-47CB-8A40-1E33DF360BD1}" sibTransId="{60DD3911-27D3-49F2-8D85-7FDE63A8F8BB}"/>
    <dgm:cxn modelId="{9D0D646C-2A4E-40EB-814B-3C67FA8F80DF}" type="presOf" srcId="{B857CBA2-BE26-4A2D-8890-5466B516EA0B}" destId="{8A6BFE26-64A6-4C72-BADE-7291B36BBCB0}" srcOrd="0" destOrd="0" presId="urn:microsoft.com/office/officeart/2016/7/layout/LinearArrowProcessNumbered"/>
    <dgm:cxn modelId="{7CAFE952-B0D8-4E1C-99FA-F27E1E4EAA4D}" type="presOf" srcId="{C044ACE3-8E9C-436C-BEAB-DA555EA8E61C}" destId="{DE2682AC-1A19-4B8D-91AD-0FAF82FBCEFD}" srcOrd="0" destOrd="0" presId="urn:microsoft.com/office/officeart/2016/7/layout/LinearArrowProcessNumbered"/>
    <dgm:cxn modelId="{E8163B7C-DC14-4F79-AA66-9D57566F8B3D}" type="presOf" srcId="{626234E8-D7ED-4F63-BE39-1561F56D2D98}" destId="{D9171987-C17B-4707-A541-6481E218EF58}" srcOrd="0" destOrd="0" presId="urn:microsoft.com/office/officeart/2016/7/layout/LinearArrowProcessNumbered"/>
    <dgm:cxn modelId="{88ACCBB8-2F09-4D33-A698-5F3E2C404408}" srcId="{37E47B43-4CFD-4AA5-91D3-FA3B88382D46}" destId="{5D3AD48A-F1C8-423C-953B-E0F0D571701E}" srcOrd="0" destOrd="0" parTransId="{97392965-9048-4DFB-A43B-B93AA55F7472}" sibTransId="{5C07F92D-DDE4-410D-B644-3A4029F04C01}"/>
    <dgm:cxn modelId="{5396093C-FE4B-42F3-B1C1-B85C5A49CD1F}" type="presParOf" srcId="{3872F9D9-34D7-495D-B030-DB866165CDAD}" destId="{4363BBC3-72B7-4B8C-B76D-A0F979CA7DE2}" srcOrd="0" destOrd="0" presId="urn:microsoft.com/office/officeart/2016/7/layout/LinearArrowProcessNumbered"/>
    <dgm:cxn modelId="{758432BF-82A5-44F1-BC93-B5F55E2AAF4D}" type="presParOf" srcId="{4363BBC3-72B7-4B8C-B76D-A0F979CA7DE2}" destId="{5BD1FA56-6A68-4612-9DB1-BBAF9D168185}" srcOrd="0" destOrd="0" presId="urn:microsoft.com/office/officeart/2016/7/layout/LinearArrowProcessNumbered"/>
    <dgm:cxn modelId="{D0A00697-299C-4B7B-8164-94DCF38C8984}" type="presParOf" srcId="{4363BBC3-72B7-4B8C-B76D-A0F979CA7DE2}" destId="{AA07E2FE-D7F5-4BDF-B2B5-9B1208837EDF}" srcOrd="1" destOrd="0" presId="urn:microsoft.com/office/officeart/2016/7/layout/LinearArrowProcessNumbered"/>
    <dgm:cxn modelId="{D4B333D9-6965-4DEC-867B-47712EF857A9}" type="presParOf" srcId="{AA07E2FE-D7F5-4BDF-B2B5-9B1208837EDF}" destId="{259DCB3C-58ED-470F-972D-7F7C16AFD8E1}" srcOrd="0" destOrd="0" presId="urn:microsoft.com/office/officeart/2016/7/layout/LinearArrowProcessNumbered"/>
    <dgm:cxn modelId="{A660F4C7-C1B6-4ECC-A845-C6102E8CBE8D}" type="presParOf" srcId="{AA07E2FE-D7F5-4BDF-B2B5-9B1208837EDF}" destId="{2D4A64A0-CBAC-4C25-A810-7FF0C162860F}" srcOrd="1" destOrd="0" presId="urn:microsoft.com/office/officeart/2016/7/layout/LinearArrowProcessNumbered"/>
    <dgm:cxn modelId="{51BAB296-6C76-470E-90A6-2AB1192D86CE}" type="presParOf" srcId="{AA07E2FE-D7F5-4BDF-B2B5-9B1208837EDF}" destId="{22C34755-E862-4D9D-8912-963BE9CA1ACC}" srcOrd="2" destOrd="0" presId="urn:microsoft.com/office/officeart/2016/7/layout/LinearArrowProcessNumbered"/>
    <dgm:cxn modelId="{FD1B7436-B2C5-4714-9517-97949D891832}" type="presParOf" srcId="{AA07E2FE-D7F5-4BDF-B2B5-9B1208837EDF}" destId="{2246813A-B628-4504-BE63-3860B38324B3}" srcOrd="3" destOrd="0" presId="urn:microsoft.com/office/officeart/2016/7/layout/LinearArrowProcessNumbered"/>
    <dgm:cxn modelId="{D8A23030-6B63-4ED8-9D66-181DB4A965E4}" type="presParOf" srcId="{4363BBC3-72B7-4B8C-B76D-A0F979CA7DE2}" destId="{376986B8-0FCE-46F9-8017-BFBF7B7A1E6C}" srcOrd="2" destOrd="0" presId="urn:microsoft.com/office/officeart/2016/7/layout/LinearArrowProcessNumbered"/>
    <dgm:cxn modelId="{D9C876BE-9EFE-4E8F-A022-3610DF4482D1}" type="presParOf" srcId="{3872F9D9-34D7-495D-B030-DB866165CDAD}" destId="{826419C7-6020-47DB-A63A-F9262470A3C2}" srcOrd="1" destOrd="0" presId="urn:microsoft.com/office/officeart/2016/7/layout/LinearArrowProcessNumbered"/>
    <dgm:cxn modelId="{9D20AA46-B759-441A-9CB8-314FB71E7EBE}" type="presParOf" srcId="{3872F9D9-34D7-495D-B030-DB866165CDAD}" destId="{37C4334E-FBCA-4BC5-9CF9-18E0B28B091B}" srcOrd="2" destOrd="0" presId="urn:microsoft.com/office/officeart/2016/7/layout/LinearArrowProcessNumbered"/>
    <dgm:cxn modelId="{AC977D59-D338-4E7F-843E-39744FC758C4}" type="presParOf" srcId="{37C4334E-FBCA-4BC5-9CF9-18E0B28B091B}" destId="{672749CA-4816-4421-BACE-A5CC3DAA0C8C}" srcOrd="0" destOrd="0" presId="urn:microsoft.com/office/officeart/2016/7/layout/LinearArrowProcessNumbered"/>
    <dgm:cxn modelId="{F94AC212-0191-4952-BF74-EA1CBDD6C9D3}" type="presParOf" srcId="{37C4334E-FBCA-4BC5-9CF9-18E0B28B091B}" destId="{F1FD50CF-9C9C-4390-A574-690FF7CBC523}" srcOrd="1" destOrd="0" presId="urn:microsoft.com/office/officeart/2016/7/layout/LinearArrowProcessNumbered"/>
    <dgm:cxn modelId="{0423B763-9E03-4B6A-8CCD-5C12869698EB}" type="presParOf" srcId="{F1FD50CF-9C9C-4390-A574-690FF7CBC523}" destId="{CB18465E-A9CA-4BB2-A430-14A5936C5595}" srcOrd="0" destOrd="0" presId="urn:microsoft.com/office/officeart/2016/7/layout/LinearArrowProcessNumbered"/>
    <dgm:cxn modelId="{2F454C32-3B96-47BC-922C-7E4ECE6E83DB}" type="presParOf" srcId="{F1FD50CF-9C9C-4390-A574-690FF7CBC523}" destId="{179F19B0-825E-40A7-9621-1F60C04B9605}" srcOrd="1" destOrd="0" presId="urn:microsoft.com/office/officeart/2016/7/layout/LinearArrowProcessNumbered"/>
    <dgm:cxn modelId="{0B1EA806-7C70-44BA-8064-211D62082C68}" type="presParOf" srcId="{F1FD50CF-9C9C-4390-A574-690FF7CBC523}" destId="{DE2682AC-1A19-4B8D-91AD-0FAF82FBCEFD}" srcOrd="2" destOrd="0" presId="urn:microsoft.com/office/officeart/2016/7/layout/LinearArrowProcessNumbered"/>
    <dgm:cxn modelId="{5551CD6D-CDA9-4C80-A94E-92F35E0E973F}" type="presParOf" srcId="{F1FD50CF-9C9C-4390-A574-690FF7CBC523}" destId="{81996957-D24E-4737-B5DE-E857B2D9D130}" srcOrd="3" destOrd="0" presId="urn:microsoft.com/office/officeart/2016/7/layout/LinearArrowProcessNumbered"/>
    <dgm:cxn modelId="{3AA9271F-61CB-4FAF-AF6C-D40249F3EC55}" type="presParOf" srcId="{37C4334E-FBCA-4BC5-9CF9-18E0B28B091B}" destId="{D9171987-C17B-4707-A541-6481E218EF58}" srcOrd="2" destOrd="0" presId="urn:microsoft.com/office/officeart/2016/7/layout/LinearArrowProcessNumbered"/>
    <dgm:cxn modelId="{DBC3F9B6-CBC1-47F6-9FB6-575B83B07865}" type="presParOf" srcId="{3872F9D9-34D7-495D-B030-DB866165CDAD}" destId="{E15CD342-DEC6-4038-9BB3-2A579CE70D9C}" srcOrd="3" destOrd="0" presId="urn:microsoft.com/office/officeart/2016/7/layout/LinearArrowProcessNumbered"/>
    <dgm:cxn modelId="{2E6BB89D-F774-438A-AAAA-B1AF185A007A}" type="presParOf" srcId="{3872F9D9-34D7-495D-B030-DB866165CDAD}" destId="{DA46993F-B790-4BD3-9D1C-A39A3B033A84}" srcOrd="4" destOrd="0" presId="urn:microsoft.com/office/officeart/2016/7/layout/LinearArrowProcessNumbered"/>
    <dgm:cxn modelId="{D4D0E863-65EE-49A2-8202-75A4606E2D9B}" type="presParOf" srcId="{DA46993F-B790-4BD3-9D1C-A39A3B033A84}" destId="{8F1F5FC0-CAC7-4DD9-B6D0-06BEC1AFFC7B}" srcOrd="0" destOrd="0" presId="urn:microsoft.com/office/officeart/2016/7/layout/LinearArrowProcessNumbered"/>
    <dgm:cxn modelId="{A1CBD825-215D-4DDA-97BD-58D030B03C37}" type="presParOf" srcId="{DA46993F-B790-4BD3-9D1C-A39A3B033A84}" destId="{933576B2-8647-4123-A4FD-BC5B709253DD}" srcOrd="1" destOrd="0" presId="urn:microsoft.com/office/officeart/2016/7/layout/LinearArrowProcessNumbered"/>
    <dgm:cxn modelId="{95E8B2F7-AF2A-4815-8038-EEF6E1D6A362}" type="presParOf" srcId="{933576B2-8647-4123-A4FD-BC5B709253DD}" destId="{F29B7988-CB43-437B-975D-5D96BEB90ECE}" srcOrd="0" destOrd="0" presId="urn:microsoft.com/office/officeart/2016/7/layout/LinearArrowProcessNumbered"/>
    <dgm:cxn modelId="{8BD4A6A9-AC0A-4FB1-AF8B-020CDD7109A2}" type="presParOf" srcId="{933576B2-8647-4123-A4FD-BC5B709253DD}" destId="{6486D469-C459-49F4-AEEE-1FDD40E327E0}" srcOrd="1" destOrd="0" presId="urn:microsoft.com/office/officeart/2016/7/layout/LinearArrowProcessNumbered"/>
    <dgm:cxn modelId="{365F5F92-496C-4271-8E6B-7714B95059F1}" type="presParOf" srcId="{933576B2-8647-4123-A4FD-BC5B709253DD}" destId="{395119C0-A408-4024-A4D3-9EFC032F8333}" srcOrd="2" destOrd="0" presId="urn:microsoft.com/office/officeart/2016/7/layout/LinearArrowProcessNumbered"/>
    <dgm:cxn modelId="{527D2D56-30E3-4E7A-B757-71E7A18F5FBD}" type="presParOf" srcId="{933576B2-8647-4123-A4FD-BC5B709253DD}" destId="{30E528F3-CA86-41A3-87A9-2ED2D1D46B49}" srcOrd="3" destOrd="0" presId="urn:microsoft.com/office/officeart/2016/7/layout/LinearArrowProcessNumbered"/>
    <dgm:cxn modelId="{60129CFC-8DED-4D19-A26A-1CCBEC1474FD}" type="presParOf" srcId="{DA46993F-B790-4BD3-9D1C-A39A3B033A84}" destId="{8A6BFE26-64A6-4C72-BADE-7291B36BBCB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D6205-EE2D-4FA6-9F56-9EF702D96BCE}">
      <dsp:nvSpPr>
        <dsp:cNvPr id="0" name=""/>
        <dsp:cNvSpPr/>
      </dsp:nvSpPr>
      <dsp:spPr>
        <a:xfrm>
          <a:off x="4252" y="1748570"/>
          <a:ext cx="3718805" cy="14875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iesniegums</a:t>
          </a:r>
          <a:endParaRPr lang="en-US" sz="1600" kern="1200"/>
        </a:p>
      </dsp:txBody>
      <dsp:txXfrm>
        <a:off x="4252" y="1748570"/>
        <a:ext cx="3346925" cy="1487522"/>
      </dsp:txXfrm>
    </dsp:sp>
    <dsp:sp modelId="{8B193411-D91A-499D-A77B-988F6480B42B}">
      <dsp:nvSpPr>
        <dsp:cNvPr id="0" name=""/>
        <dsp:cNvSpPr/>
      </dsp:nvSpPr>
      <dsp:spPr>
        <a:xfrm>
          <a:off x="2979297" y="1748570"/>
          <a:ext cx="3718805" cy="1487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p</a:t>
          </a:r>
          <a:r>
            <a:rPr lang="lv-LV" sz="1600" i="0" kern="1200"/>
            <a:t>iecu darba dienu laikā</a:t>
          </a:r>
          <a:endParaRPr lang="en-US" sz="1600" kern="1200"/>
        </a:p>
      </dsp:txBody>
      <dsp:txXfrm>
        <a:off x="3723058" y="1748570"/>
        <a:ext cx="2231283" cy="1487522"/>
      </dsp:txXfrm>
    </dsp:sp>
    <dsp:sp modelId="{1382679C-15C0-497E-96AA-717FC827FAE2}">
      <dsp:nvSpPr>
        <dsp:cNvPr id="0" name=""/>
        <dsp:cNvSpPr/>
      </dsp:nvSpPr>
      <dsp:spPr>
        <a:xfrm>
          <a:off x="5954341" y="1748570"/>
          <a:ext cx="3718805" cy="1487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ja pieprasīta papildu informācija, piecu darba dienu laikā no informācijas saņemšanas</a:t>
          </a:r>
          <a:endParaRPr lang="en-US" sz="1600" kern="1200"/>
        </a:p>
      </dsp:txBody>
      <dsp:txXfrm>
        <a:off x="6698102" y="1748570"/>
        <a:ext cx="2231283" cy="1487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DCB3C-58ED-470F-972D-7F7C16AFD8E1}">
      <dsp:nvSpPr>
        <dsp:cNvPr id="0" name=""/>
        <dsp:cNvSpPr/>
      </dsp:nvSpPr>
      <dsp:spPr>
        <a:xfrm>
          <a:off x="1616050" y="1426048"/>
          <a:ext cx="128905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A64A0-CBAC-4C25-A810-7FF0C162860F}">
      <dsp:nvSpPr>
        <dsp:cNvPr id="0" name=""/>
        <dsp:cNvSpPr/>
      </dsp:nvSpPr>
      <dsp:spPr>
        <a:xfrm>
          <a:off x="2982453" y="1317802"/>
          <a:ext cx="148241" cy="27817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34755-E862-4D9D-8912-963BE9CA1ACC}">
      <dsp:nvSpPr>
        <dsp:cNvPr id="0" name=""/>
        <dsp:cNvSpPr/>
      </dsp:nvSpPr>
      <dsp:spPr>
        <a:xfrm>
          <a:off x="764204" y="735370"/>
          <a:ext cx="1381427" cy="1381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7" tIns="53607" rIns="53607" bIns="53607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1</a:t>
          </a:r>
        </a:p>
      </dsp:txBody>
      <dsp:txXfrm>
        <a:off x="966509" y="937675"/>
        <a:ext cx="976817" cy="976817"/>
      </dsp:txXfrm>
    </dsp:sp>
    <dsp:sp modelId="{376986B8-0FCE-46F9-8017-BFBF7B7A1E6C}">
      <dsp:nvSpPr>
        <dsp:cNvPr id="0" name=""/>
        <dsp:cNvSpPr/>
      </dsp:nvSpPr>
      <dsp:spPr>
        <a:xfrm>
          <a:off x="4725" y="2282242"/>
          <a:ext cx="290038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86" tIns="165100" rIns="228786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Ar nodokli apliekamu darījumu veikšanai ir tiesības reģistrēties PVN maksātāju reģistrā uz noteiktu laiku</a:t>
          </a:r>
          <a:endParaRPr lang="en-US" sz="1600" kern="1200" dirty="0"/>
        </a:p>
      </dsp:txBody>
      <dsp:txXfrm>
        <a:off x="4725" y="2675362"/>
        <a:ext cx="2900384" cy="1572480"/>
      </dsp:txXfrm>
    </dsp:sp>
    <dsp:sp modelId="{CB18465E-A9CA-4BB2-A430-14A5936C5595}">
      <dsp:nvSpPr>
        <dsp:cNvPr id="0" name=""/>
        <dsp:cNvSpPr/>
      </dsp:nvSpPr>
      <dsp:spPr>
        <a:xfrm>
          <a:off x="3227375" y="1426695"/>
          <a:ext cx="2900384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F19B0-825E-40A7-9621-1F60C04B9605}">
      <dsp:nvSpPr>
        <dsp:cNvPr id="0" name=""/>
        <dsp:cNvSpPr/>
      </dsp:nvSpPr>
      <dsp:spPr>
        <a:xfrm>
          <a:off x="6205103" y="1318348"/>
          <a:ext cx="148241" cy="278697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682AC-1A19-4B8D-91AD-0FAF82FBCEFD}">
      <dsp:nvSpPr>
        <dsp:cNvPr id="0" name=""/>
        <dsp:cNvSpPr/>
      </dsp:nvSpPr>
      <dsp:spPr>
        <a:xfrm>
          <a:off x="3986854" y="736017"/>
          <a:ext cx="1381427" cy="1381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7" tIns="53607" rIns="53607" bIns="53607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2</a:t>
          </a:r>
        </a:p>
      </dsp:txBody>
      <dsp:txXfrm>
        <a:off x="4189159" y="938322"/>
        <a:ext cx="976817" cy="976817"/>
      </dsp:txXfrm>
    </dsp:sp>
    <dsp:sp modelId="{D9171987-C17B-4707-A541-6481E218EF58}">
      <dsp:nvSpPr>
        <dsp:cNvPr id="0" name=""/>
        <dsp:cNvSpPr/>
      </dsp:nvSpPr>
      <dsp:spPr>
        <a:xfrm>
          <a:off x="3227375" y="2283692"/>
          <a:ext cx="290038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86" tIns="165100" rIns="228786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Gala termiņš jānorāda iesniegumā</a:t>
          </a:r>
          <a:endParaRPr lang="en-US" sz="1600" kern="1200" dirty="0"/>
        </a:p>
      </dsp:txBody>
      <dsp:txXfrm>
        <a:off x="3227375" y="2676812"/>
        <a:ext cx="2900384" cy="1572480"/>
      </dsp:txXfrm>
    </dsp:sp>
    <dsp:sp modelId="{F29B7988-CB43-437B-975D-5D96BEB90ECE}">
      <dsp:nvSpPr>
        <dsp:cNvPr id="0" name=""/>
        <dsp:cNvSpPr/>
      </dsp:nvSpPr>
      <dsp:spPr>
        <a:xfrm>
          <a:off x="6450024" y="1426695"/>
          <a:ext cx="145019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119C0-A408-4024-A4D3-9EFC032F8333}">
      <dsp:nvSpPr>
        <dsp:cNvPr id="0" name=""/>
        <dsp:cNvSpPr/>
      </dsp:nvSpPr>
      <dsp:spPr>
        <a:xfrm>
          <a:off x="7209503" y="736017"/>
          <a:ext cx="1381427" cy="1381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07" tIns="53607" rIns="53607" bIns="53607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3</a:t>
          </a:r>
        </a:p>
      </dsp:txBody>
      <dsp:txXfrm>
        <a:off x="7411808" y="938322"/>
        <a:ext cx="976817" cy="976817"/>
      </dsp:txXfrm>
    </dsp:sp>
    <dsp:sp modelId="{8A6BFE26-64A6-4C72-BADE-7291B36BBCB0}">
      <dsp:nvSpPr>
        <dsp:cNvPr id="0" name=""/>
        <dsp:cNvSpPr/>
      </dsp:nvSpPr>
      <dsp:spPr>
        <a:xfrm>
          <a:off x="6450024" y="2283692"/>
          <a:ext cx="290038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786" tIns="165100" rIns="228786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Ja nepieciešams termiņu pagarināt, tad 15 darba dienas pirms termiņa beigām EDS iesniedz iesniegumu</a:t>
          </a:r>
          <a:endParaRPr lang="en-US" sz="1600" kern="1200"/>
        </a:p>
      </dsp:txBody>
      <dsp:txXfrm>
        <a:off x="6450024" y="2676812"/>
        <a:ext cx="2900384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C2397-DDBD-4D55-9CB7-5FAB464C695B}" type="datetimeFigureOut">
              <a:rPr lang="lv-LV" smtClean="0"/>
              <a:t>03.01.2025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A7CB-6419-486A-BD94-E7082E3CDA1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893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78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49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317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356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864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37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560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288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84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489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3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0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068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01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56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45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0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42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784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2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78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EA7CB-6419-486A-BD94-E7082E3CDA1E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32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CC8C-EC47-49BE-B8E2-F3017127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8D1F9-F595-4057-B8BC-3F95CC3E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05D80-564E-43CF-A4A4-C6B9BD73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32BE6-2135-4521-A546-2A8A8047C3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A514-7D5F-46F3-8ABB-1F556C0F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78F5D-A3E4-47D6-932B-BACAAA9E1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4A32C-C7E3-4BF1-8369-827DA95D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F77B0-4779-4852-9D3C-D97187C47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8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A507A-4F7D-462A-9E2C-AB43D7DE4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BBCC3-D83D-4D3D-9210-7EAFF5CD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F318-0DC9-421B-8C4A-40668E79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7C497-BC9B-4409-A984-5C031FD32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81C3B0A-92EA-9A13-FE83-2A82CC84CC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847B4B-ED52-F98A-6F65-E87D522F9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0880-67EB-4AC8-8125-8F85D3EC3F51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3225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4AB494-38C5-A1DB-A5E6-7C6174332880}"/>
              </a:ext>
            </a:extLst>
          </p:cNvPr>
          <p:cNvSpPr/>
          <p:nvPr userDrawn="1"/>
        </p:nvSpPr>
        <p:spPr>
          <a:xfrm>
            <a:off x="838200" y="0"/>
            <a:ext cx="4572000" cy="597217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FAC367-5913-4B7F-22D8-9B1919DA481D}"/>
              </a:ext>
            </a:extLst>
          </p:cNvPr>
          <p:cNvSpPr/>
          <p:nvPr userDrawn="1"/>
        </p:nvSpPr>
        <p:spPr>
          <a:xfrm>
            <a:off x="838200" y="5730875"/>
            <a:ext cx="4572000" cy="33337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DEDAE-0D66-F0DF-6578-D6C2DE430AFF}"/>
              </a:ext>
            </a:extLst>
          </p:cNvPr>
          <p:cNvSpPr/>
          <p:nvPr userDrawn="1"/>
        </p:nvSpPr>
        <p:spPr>
          <a:xfrm>
            <a:off x="1223963" y="5656263"/>
            <a:ext cx="3800475" cy="147637"/>
          </a:xfrm>
          <a:prstGeom prst="rect">
            <a:avLst/>
          </a:prstGeom>
          <a:solidFill>
            <a:srgbClr val="499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434244B-2CED-5234-E963-F4DD015EE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24280" y="2035652"/>
            <a:ext cx="3799840" cy="2343308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224280" y="4558586"/>
            <a:ext cx="3799840" cy="56205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224280" y="5302725"/>
            <a:ext cx="3799840" cy="334011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4990F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05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80D86F-E972-0A6E-C18B-845D56397E6C}"/>
              </a:ext>
            </a:extLst>
          </p:cNvPr>
          <p:cNvSpPr/>
          <p:nvPr userDrawn="1"/>
        </p:nvSpPr>
        <p:spPr>
          <a:xfrm>
            <a:off x="0" y="4297363"/>
            <a:ext cx="12192000" cy="333375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6CEE3-05EB-7F02-FC20-AC034467427F}"/>
              </a:ext>
            </a:extLst>
          </p:cNvPr>
          <p:cNvSpPr/>
          <p:nvPr userDrawn="1"/>
        </p:nvSpPr>
        <p:spPr>
          <a:xfrm>
            <a:off x="4195763" y="4222750"/>
            <a:ext cx="3800475" cy="147638"/>
          </a:xfrm>
          <a:prstGeom prst="rect">
            <a:avLst/>
          </a:prstGeom>
          <a:solidFill>
            <a:srgbClr val="499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0456709-F62B-9C1D-DFED-86935457B0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4109"/>
            <a:ext cx="10515600" cy="206978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9F088-6F08-45BA-7925-A9700045DA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D365-AED7-49D4-AF1A-FEDF65FC3BB0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9403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F29D15-ADC8-467E-C6CC-2BC471C9B8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1A4D3B7-869D-5959-E2AC-F1D8D8B6E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5CDD-71A8-423A-84BA-382705BED403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561786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D0303C1-018E-531D-C1EE-DD61E52ED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6580275-CCC9-5203-215F-1821156C0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499E-E0F9-437D-ABB6-F1C65E77F82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99343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62D72FD-C509-76EC-A78C-9FC3F6C68D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EABE8D8-D77C-5AAA-B2C7-51F7780A3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1DAC3-3D65-4A13-9385-5486F89A5816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7482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654A18E-6EDE-AF60-B56A-100C0AE80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52F680E-A28C-9934-763B-C63634474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EF2D-B6FA-40A0-A2BF-A5B369FE731E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5066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B228D8-E844-1F49-A268-DA637AA7E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175BCD8-D2DF-6B85-E458-B0384747D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DCFE-DFC5-4B2D-99B2-2AD7B5A80258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31279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76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2AC163-1592-4550-A534-0D78A8C15D53}"/>
              </a:ext>
            </a:extLst>
          </p:cNvPr>
          <p:cNvSpPr/>
          <p:nvPr userDrawn="1"/>
        </p:nvSpPr>
        <p:spPr>
          <a:xfrm>
            <a:off x="838200" y="-1"/>
            <a:ext cx="4572000" cy="597217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F62AEC-1197-4808-8061-8E0129FA2567}"/>
              </a:ext>
            </a:extLst>
          </p:cNvPr>
          <p:cNvSpPr/>
          <p:nvPr userDrawn="1"/>
        </p:nvSpPr>
        <p:spPr>
          <a:xfrm>
            <a:off x="838200" y="5730240"/>
            <a:ext cx="4572000" cy="33401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41316E-45AE-47DE-B113-1284040F39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4280" y="2035652"/>
            <a:ext cx="3799840" cy="2343308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Prezentācijas nosaukums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744D15-96F7-41A8-B739-3403873AE2BA}"/>
              </a:ext>
            </a:extLst>
          </p:cNvPr>
          <p:cNvSpPr/>
          <p:nvPr userDrawn="1"/>
        </p:nvSpPr>
        <p:spPr>
          <a:xfrm>
            <a:off x="1224280" y="5656739"/>
            <a:ext cx="3799840" cy="147002"/>
          </a:xfrm>
          <a:prstGeom prst="rect">
            <a:avLst/>
          </a:prstGeom>
          <a:solidFill>
            <a:srgbClr val="499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0C7D0D-B8C5-4B44-A17F-644D9AEEAA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05" y="0"/>
            <a:ext cx="1895989" cy="1895989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9B7456E-FF12-4B54-9863-B69E7260D6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4280" y="4558586"/>
            <a:ext cx="3799840" cy="56205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Autors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C7344F2-54B3-48EE-AB97-91559A60BA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4280" y="5302725"/>
            <a:ext cx="3799840" cy="334011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4990F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 dirty="0"/>
              <a:t>Datums</a:t>
            </a:r>
          </a:p>
        </p:txBody>
      </p:sp>
    </p:spTree>
    <p:extLst>
      <p:ext uri="{BB962C8B-B14F-4D97-AF65-F5344CB8AC3E}">
        <p14:creationId xmlns:p14="http://schemas.microsoft.com/office/powerpoint/2010/main" val="2939042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14DC55-C015-81B4-90F3-DC773271A3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850ADB0-C8C1-A911-EED4-6F4A29177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0252-4E23-43D8-995F-5918066D94E0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081436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4F23A4-FD1F-5090-67E7-8D95D363F8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D8F504-55B6-C9F8-67E0-A526C97B7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C080-08A7-4109-93F7-826F60502FA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65005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E0064D8-E228-F21E-3461-BF441AB04E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0BC8DF-ED23-E458-48BD-428D9024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59B8-9E1D-451E-B80E-A986AEF6BE9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389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alphaModFix amt="22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D5B4-2213-44A9-9A55-19C46043CF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94109"/>
            <a:ext cx="10515600" cy="2069782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lv-LV" dirty="0" err="1"/>
              <a:t>Starpvirsraksts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8CD9-5DDA-4EF6-90F2-D8846FFA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AAB59-7094-4C0E-98DA-20537FDC1853}"/>
              </a:ext>
            </a:extLst>
          </p:cNvPr>
          <p:cNvSpPr/>
          <p:nvPr userDrawn="1"/>
        </p:nvSpPr>
        <p:spPr>
          <a:xfrm>
            <a:off x="0" y="4296886"/>
            <a:ext cx="12192000" cy="334010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00D280-2E94-4324-BE41-9B702F61781A}"/>
              </a:ext>
            </a:extLst>
          </p:cNvPr>
          <p:cNvSpPr/>
          <p:nvPr userDrawn="1"/>
        </p:nvSpPr>
        <p:spPr>
          <a:xfrm>
            <a:off x="4196080" y="4223385"/>
            <a:ext cx="3799840" cy="147002"/>
          </a:xfrm>
          <a:prstGeom prst="rect">
            <a:avLst/>
          </a:prstGeom>
          <a:solidFill>
            <a:srgbClr val="499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02F1BC-1ABB-4B3E-89F2-99AC86BF4E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9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BD8D-5F56-4199-B1F4-CBE326F0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7197-C077-4DC1-AB05-B531574C9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2F0B7-2A0B-46B0-BC8A-F1715ECF1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C2CA2-11CA-4BAF-A216-D3F29AD4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7CF27-7ECF-4D5A-A1EF-E66DE4F38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5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8688-3B5B-4AC2-87BF-45B3E6F6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77243-9132-4335-A24F-B34B1C1DD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84CC9-273C-4C96-8E3E-2C5D9328B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C2915-206E-40C8-BD98-9A5DAF515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C4B20-2A1F-4D6B-94F6-82F9E1EF0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B74FE-A3EE-48F4-9BE2-FC644E49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DFC0E-29E3-4366-B510-519721594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0167-F6B7-4D11-BDC0-953BA0CC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56A26-A4B2-4A22-BA58-65339B55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CEECE-123F-4BFD-9C83-2935B55AB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EC5A6-8EFA-4F55-A95E-10DD890E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98F42-A103-41DD-A540-31082113B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4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5C6C-EA29-44C3-AAB3-790546BE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A0E19-C616-490D-9E52-8FF5A459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F8C4F-48D1-4F31-B96E-D7EF6B06B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7AAD8-C23A-405B-A7F5-D6049779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525B3-68B9-4B50-AE44-7AB6E63A2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3D93-C454-4CFD-9EEA-B24A9B93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F1524-C639-452B-A874-85EFC139E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D39B-1F2C-4A7C-9531-E920F258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B8B39-06CD-4AF9-AC35-4BAE6E19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5839EB-972E-4A95-AA60-DA507560F3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25" y="0"/>
            <a:ext cx="1895989" cy="1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7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244A1-30DA-4F74-8A6C-85AB4271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0C033-96B1-455F-929A-ECF1A0B49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84555-F84E-401A-9C72-719DD620F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A935-DFD3-462C-ABE8-08048DC21CC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56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1B87DC-A7C4-2DB4-F41F-B47235063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  <a:endParaRPr lang="lv-LV" altLang="lv-LV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452F641-0D6E-1266-04E2-F0C013456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  <a:endParaRPr lang="lv-LV" alt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F78B9-FB15-912F-562D-030E0824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B8F"/>
                </a:solidFill>
              </a:defRPr>
            </a:lvl1pPr>
          </a:lstStyle>
          <a:p>
            <a:pPr>
              <a:defRPr/>
            </a:pPr>
            <a:fld id="{03FE3835-E723-460F-A77E-2F05161F16AE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190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226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vid.gov.lv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F7A32-4602-4A20-AD03-01A3A65016A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61440" y="1960880"/>
            <a:ext cx="3586480" cy="2214880"/>
          </a:xfrm>
        </p:spPr>
        <p:txBody>
          <a:bodyPr/>
          <a:lstStyle/>
          <a:p>
            <a:r>
              <a:rPr lang="lv-LV" dirty="0"/>
              <a:t>Reģistrācija PVN maksātāju reģistrā no 2025</a:t>
            </a:r>
            <a:r>
              <a:rPr lang="lv-LV"/>
              <a:t>.gada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0905B-67E1-489A-A3A9-AA829578017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61440" y="4272598"/>
            <a:ext cx="3586480" cy="1087120"/>
          </a:xfrm>
        </p:spPr>
        <p:txBody>
          <a:bodyPr>
            <a:normAutofit/>
          </a:bodyPr>
          <a:lstStyle/>
          <a:p>
            <a:r>
              <a:rPr lang="lv-LV" sz="1600" dirty="0">
                <a:solidFill>
                  <a:srgbClr val="353535"/>
                </a:solidFill>
              </a:rPr>
              <a:t>Nodokļu pārvaldes </a:t>
            </a:r>
          </a:p>
          <a:p>
            <a:r>
              <a:rPr lang="lv-LV" sz="1600" dirty="0">
                <a:solidFill>
                  <a:srgbClr val="353535"/>
                </a:solidFill>
              </a:rPr>
              <a:t>Pievienotās vērtības nodokļa daļas vadītāja Daiga Bereza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6EF71C-C7CC-4EDF-8095-3AE685720D52}"/>
              </a:ext>
            </a:extLst>
          </p:cNvPr>
          <p:cNvSpPr txBox="1">
            <a:spLocks/>
          </p:cNvSpPr>
          <p:nvPr/>
        </p:nvSpPr>
        <p:spPr>
          <a:xfrm>
            <a:off x="1361440" y="5359718"/>
            <a:ext cx="3586480" cy="3095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4990F9"/>
                </a:solidFill>
              </a:rPr>
              <a:t>06.01.2025.</a:t>
            </a:r>
          </a:p>
        </p:txBody>
      </p:sp>
    </p:spTree>
    <p:extLst>
      <p:ext uri="{BB962C8B-B14F-4D97-AF65-F5344CB8AC3E}">
        <p14:creationId xmlns:p14="http://schemas.microsoft.com/office/powerpoint/2010/main" val="115345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026190-6B62-46DB-B5FF-9E0FF9BD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DA0389-D66E-4727-8EFB-E60E6C41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4693" y="870265"/>
            <a:ext cx="9662615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4653-CC91-4260-E9D4-29FD362C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118473"/>
            <a:ext cx="8924392" cy="1037867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Piemērs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B24A3A03-2C4E-45B5-B388-FAD638CDF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548" y="66226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494E-3C31-34D0-D69E-8EB423E22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93" y="2616539"/>
            <a:ext cx="9662615" cy="4098204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+mn-lt"/>
              </a:rPr>
              <a:t>SIA "A" ražo tekstila izstrādājumus, kurus 2025.gadā pārdod biznesa partneriem Latvijā par 30 000 </a:t>
            </a:r>
            <a:r>
              <a:rPr lang="lv-LV" sz="2000" dirty="0" err="1">
                <a:latin typeface="+mn-lt"/>
              </a:rPr>
              <a:t>euro</a:t>
            </a:r>
            <a:r>
              <a:rPr lang="lv-LV" sz="2000" dirty="0">
                <a:latin typeface="+mn-lt"/>
              </a:rPr>
              <a:t> un biznesa partneriem Lietuvā 5 000 </a:t>
            </a:r>
            <a:r>
              <a:rPr lang="lv-LV" sz="2000" dirty="0" err="1">
                <a:latin typeface="+mn-lt"/>
              </a:rPr>
              <a:t>euro</a:t>
            </a:r>
            <a:r>
              <a:rPr lang="lv-LV" sz="2000" dirty="0">
                <a:latin typeface="+mn-lt"/>
              </a:rPr>
              <a:t>, arī eksportē par 10 000. </a:t>
            </a:r>
          </a:p>
          <a:p>
            <a:r>
              <a:rPr lang="lv-LV" sz="2000" dirty="0">
                <a:latin typeface="+mn-lt"/>
              </a:rPr>
              <a:t>Iegādājas izejvielas no Vācijas par 800 </a:t>
            </a:r>
            <a:r>
              <a:rPr lang="lv-LV" sz="2000" dirty="0" err="1">
                <a:latin typeface="+mn-lt"/>
              </a:rPr>
              <a:t>euro</a:t>
            </a:r>
            <a:r>
              <a:rPr lang="lv-LV" sz="2000" dirty="0">
                <a:latin typeface="+mn-lt"/>
              </a:rPr>
              <a:t> un Latvijā pārdod pamatlīdzekli – vecās stelles par 2 000 </a:t>
            </a:r>
            <a:r>
              <a:rPr lang="lv-LV" sz="2000" dirty="0" err="1">
                <a:latin typeface="+mn-lt"/>
              </a:rPr>
              <a:t>euro</a:t>
            </a:r>
            <a:r>
              <a:rPr lang="lv-LV" sz="2000" dirty="0">
                <a:latin typeface="+mn-lt"/>
              </a:rPr>
              <a:t>. 2025. gada martā saņem aizdevumu 4 000 </a:t>
            </a:r>
            <a:r>
              <a:rPr lang="lv-LV" sz="2000" dirty="0" err="1">
                <a:latin typeface="+mn-lt"/>
              </a:rPr>
              <a:t>euro</a:t>
            </a:r>
            <a:endParaRPr lang="lv-LV" sz="2000" b="0" i="0" kern="0" dirty="0">
              <a:solidFill>
                <a:srgbClr val="00B050"/>
              </a:solidFill>
              <a:effectLst/>
              <a:latin typeface="+mn-lt"/>
              <a:cs typeface="DokChampa" panose="020B0604020202020204" pitchFamily="34" charset="-34"/>
            </a:endParaRPr>
          </a:p>
          <a:p>
            <a:r>
              <a:rPr lang="lv-LV" sz="2000" b="0" i="0" dirty="0">
                <a:solidFill>
                  <a:srgbClr val="00B050"/>
                </a:solidFill>
                <a:effectLst/>
                <a:latin typeface="+mn-lt"/>
              </a:rPr>
              <a:t>Vai jāreģistrējas PVN maksātāju reģistrā?</a:t>
            </a:r>
          </a:p>
          <a:p>
            <a:endParaRPr lang="lv-LV" sz="2000" dirty="0">
              <a:solidFill>
                <a:srgbClr val="00B050"/>
              </a:solidFill>
              <a:latin typeface="+mn-lt"/>
            </a:endParaRPr>
          </a:p>
          <a:p>
            <a:r>
              <a:rPr lang="lv-LV" sz="2000" dirty="0">
                <a:latin typeface="+mn-lt"/>
              </a:rPr>
              <a:t>PVN reģistrācijas slieksnis = 30 000 + 5 000 +10 000 = 45 000</a:t>
            </a:r>
          </a:p>
          <a:p>
            <a:r>
              <a:rPr lang="lv-LV" sz="2000" dirty="0">
                <a:latin typeface="+mn-lt"/>
              </a:rPr>
              <a:t>Reģistrācija PVN nav obligāta</a:t>
            </a:r>
          </a:p>
          <a:p>
            <a:endParaRPr lang="lv-LV" sz="2000" b="0" i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95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37" y="632572"/>
            <a:ext cx="8347745" cy="1325563"/>
          </a:xfrm>
        </p:spPr>
        <p:txBody>
          <a:bodyPr/>
          <a:lstStyle/>
          <a:p>
            <a:r>
              <a:rPr lang="lv-LV" dirty="0"/>
              <a:t>Atliktā reģistrācija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007"/>
            <a:ext cx="10515600" cy="4172613"/>
          </a:xfrm>
        </p:spPr>
        <p:txBody>
          <a:bodyPr>
            <a:noAutofit/>
          </a:bodyPr>
          <a:lstStyle/>
          <a:p>
            <a:endParaRPr lang="lv-LV" sz="2400" dirty="0"/>
          </a:p>
          <a:p>
            <a:pPr>
              <a:lnSpc>
                <a:spcPct val="100000"/>
              </a:lnSpc>
            </a:pPr>
            <a:r>
              <a:rPr lang="lv-LV" sz="2400" dirty="0"/>
              <a:t>Pārsniedzot PVN reģistrācijas slieksni</a:t>
            </a:r>
            <a:r>
              <a:rPr lang="lv-LV" dirty="0"/>
              <a:t> 50 000 </a:t>
            </a:r>
            <a:r>
              <a:rPr lang="lv-LV" dirty="0" err="1"/>
              <a:t>euro</a:t>
            </a:r>
            <a:r>
              <a:rPr lang="lv-LV" dirty="0"/>
              <a:t> ne vairāk kā par 10%, ir tiesības atlikt reģistrāciju PVN maksātāju reģistrā līdz gada beigām</a:t>
            </a:r>
          </a:p>
          <a:p>
            <a:endParaRPr lang="lv-LV" sz="2400" dirty="0"/>
          </a:p>
          <a:p>
            <a:endParaRPr lang="lv-LV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4BE20-E36D-858B-7772-AAD65F0FB7E8}"/>
              </a:ext>
            </a:extLst>
          </p:cNvPr>
          <p:cNvSpPr txBox="1"/>
          <p:nvPr/>
        </p:nvSpPr>
        <p:spPr>
          <a:xfrm>
            <a:off x="8699385" y="5954866"/>
            <a:ext cx="2734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59.panta </a:t>
            </a:r>
            <a:r>
              <a:rPr lang="lv-LV" dirty="0">
                <a:solidFill>
                  <a:srgbClr val="3F91D5"/>
                </a:solidFill>
                <a:cs typeface="Arial" panose="020B0604020202020204" pitchFamily="34" charset="0"/>
              </a:rPr>
              <a:t>ceturtā </a:t>
            </a:r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0213E0-921E-4F81-1AB4-68A9A6404744}"/>
              </a:ext>
            </a:extLst>
          </p:cNvPr>
          <p:cNvGrpSpPr/>
          <p:nvPr/>
        </p:nvGrpSpPr>
        <p:grpSpPr>
          <a:xfrm>
            <a:off x="854137" y="3703695"/>
            <a:ext cx="10286443" cy="1724701"/>
            <a:chOff x="1238250" y="4039255"/>
            <a:chExt cx="10286443" cy="172470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FA7EE18-E605-09E3-D211-2F456F97ECDA}"/>
                </a:ext>
              </a:extLst>
            </p:cNvPr>
            <p:cNvCxnSpPr/>
            <p:nvPr/>
          </p:nvCxnSpPr>
          <p:spPr>
            <a:xfrm>
              <a:off x="1238250" y="4686300"/>
              <a:ext cx="9372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BA4D5D8-392C-EF40-7FB0-4ED8C6BD048B}"/>
                </a:ext>
              </a:extLst>
            </p:cNvPr>
            <p:cNvCxnSpPr/>
            <p:nvPr/>
          </p:nvCxnSpPr>
          <p:spPr>
            <a:xfrm>
              <a:off x="6334125" y="4438650"/>
              <a:ext cx="0" cy="41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2BC202E8-50C0-4EA1-5374-04AF6B8A8DCC}"/>
                </a:ext>
              </a:extLst>
            </p:cNvPr>
            <p:cNvSpPr/>
            <p:nvPr/>
          </p:nvSpPr>
          <p:spPr>
            <a:xfrm rot="5400000">
              <a:off x="8370392" y="3411389"/>
              <a:ext cx="366116" cy="350519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7C1A5B-713C-AD7F-3648-F3A1BA47F226}"/>
                </a:ext>
              </a:extLst>
            </p:cNvPr>
            <p:cNvSpPr txBox="1"/>
            <p:nvPr/>
          </p:nvSpPr>
          <p:spPr>
            <a:xfrm>
              <a:off x="5800725" y="4048126"/>
              <a:ext cx="1276350" cy="366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/>
                <a:t>51 000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231A63-2924-BF8A-B440-8B9A5D388AE1}"/>
                </a:ext>
              </a:extLst>
            </p:cNvPr>
            <p:cNvSpPr txBox="1"/>
            <p:nvPr/>
          </p:nvSpPr>
          <p:spPr>
            <a:xfrm>
              <a:off x="9658537" y="4039255"/>
              <a:ext cx="186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400" dirty="0"/>
                <a:t>Jāsāk maksāt PVN </a:t>
              </a:r>
            </a:p>
            <a:p>
              <a:pPr algn="ctr"/>
              <a:r>
                <a:rPr lang="lv-LV" sz="1400" dirty="0"/>
                <a:t>no 1.janvāra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ACD920-3F78-45D1-EB44-35C5E5EB1517}"/>
                </a:ext>
              </a:extLst>
            </p:cNvPr>
            <p:cNvSpPr txBox="1"/>
            <p:nvPr/>
          </p:nvSpPr>
          <p:spPr>
            <a:xfrm>
              <a:off x="7077075" y="5394624"/>
              <a:ext cx="2785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/>
                <a:t>nepārsniedz 55 000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60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lv-LV" dirty="0"/>
              <a:t>PVN registrācijas iesnieguma iesniegšanas</a:t>
            </a:r>
            <a:br>
              <a:rPr lang="lv-LV" dirty="0"/>
            </a:br>
            <a:r>
              <a:rPr lang="lv-LV" dirty="0"/>
              <a:t> termiņi</a:t>
            </a:r>
            <a:br>
              <a:rPr lang="lv-LV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527" y="1785021"/>
            <a:ext cx="10515600" cy="404507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sz="2400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560430E3-578E-2B25-ADFE-3CEA267F0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388961"/>
              </p:ext>
            </p:extLst>
          </p:nvPr>
        </p:nvGraphicFramePr>
        <p:xfrm>
          <a:off x="1075843" y="1427357"/>
          <a:ext cx="8352242" cy="4937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73547">
                  <a:extLst>
                    <a:ext uri="{9D8B030D-6E8A-4147-A177-3AD203B41FA5}">
                      <a16:colId xmlns:a16="http://schemas.microsoft.com/office/drawing/2014/main" val="858661672"/>
                    </a:ext>
                  </a:extLst>
                </a:gridCol>
                <a:gridCol w="5278695">
                  <a:extLst>
                    <a:ext uri="{9D8B030D-6E8A-4147-A177-3AD203B41FA5}">
                      <a16:colId xmlns:a16="http://schemas.microsoft.com/office/drawing/2014/main" val="3628969942"/>
                    </a:ext>
                  </a:extLst>
                </a:gridCol>
              </a:tblGrid>
              <a:tr h="973371">
                <a:tc>
                  <a:txBody>
                    <a:bodyPr/>
                    <a:lstStyle/>
                    <a:p>
                      <a:pPr algn="ctr"/>
                      <a:r>
                        <a:rPr lang="lv-LV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Kalendāra gadā veikto darījumu kopējā vērtība</a:t>
                      </a:r>
                      <a:endParaRPr lang="lv-LV" sz="2000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kern="1200" noProof="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Iesniegums iesniegšanas termiņš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832335"/>
                  </a:ext>
                </a:extLst>
              </a:tr>
              <a:tr h="341927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pārsniedz 50 000, bet nepārsniedz 55 000 </a:t>
                      </a:r>
                      <a:r>
                        <a:rPr lang="lv-LV" sz="1800" i="1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euro</a:t>
                      </a:r>
                      <a:endParaRPr lang="lv-LV" sz="18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18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pārsniedz 55 000 </a:t>
                      </a:r>
                      <a:r>
                        <a:rPr lang="lv-LV" sz="1800" i="1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euro</a:t>
                      </a:r>
                      <a:endParaRPr lang="lv-LV" sz="1800" i="1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18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18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50 000 </a:t>
                      </a:r>
                      <a:r>
                        <a:rPr lang="lv-LV" sz="180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euro</a:t>
                      </a:r>
                      <a:r>
                        <a:rPr lang="lv-LV" sz="18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pārsniedz decembrī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ne vēlāk kā </a:t>
                      </a:r>
                      <a:r>
                        <a:rPr lang="lv-LV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līdz 30.novembrim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ne vēlāk kā </a:t>
                      </a:r>
                      <a:r>
                        <a:rPr lang="lv-LV" sz="18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līdz tā mēneša </a:t>
                      </a:r>
                      <a:r>
                        <a:rPr lang="lv-LV" sz="18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 datumam</a:t>
                      </a:r>
                      <a:r>
                        <a:rPr lang="lv-LV" sz="18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kas seko mēnesim, kurā ir pārsniegta 55 000 </a:t>
                      </a:r>
                      <a:r>
                        <a:rPr lang="lv-LV" sz="1800" b="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euro</a:t>
                      </a:r>
                      <a:r>
                        <a:rPr lang="lv-LV" sz="1800" b="0" i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vērtība</a:t>
                      </a:r>
                      <a:endParaRPr lang="lv-LV" sz="180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1800" b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1800" b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8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līdz 31. decembrim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lv-LV" sz="1800" b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4804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34753E-F943-B95C-2D02-EAD8706E5037}"/>
              </a:ext>
            </a:extLst>
          </p:cNvPr>
          <p:cNvSpPr txBox="1"/>
          <p:nvPr/>
        </p:nvSpPr>
        <p:spPr>
          <a:xfrm rot="10800000" flipV="1">
            <a:off x="7369628" y="6351500"/>
            <a:ext cx="465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3F91D5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59.panta piektā, sestā un septītā daļa</a:t>
            </a:r>
          </a:p>
        </p:txBody>
      </p:sp>
    </p:spTree>
    <p:extLst>
      <p:ext uri="{BB962C8B-B14F-4D97-AF65-F5344CB8AC3E}">
        <p14:creationId xmlns:p14="http://schemas.microsoft.com/office/powerpoint/2010/main" val="112759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9677400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400" dirty="0">
                <a:effectLst/>
                <a:latin typeface="+mn-lt"/>
              </a:rPr>
              <a:t>50 000 </a:t>
            </a:r>
            <a:r>
              <a:rPr lang="lv-LV" sz="2400" dirty="0" err="1">
                <a:effectLst/>
                <a:latin typeface="+mn-lt"/>
              </a:rPr>
              <a:t>euro</a:t>
            </a:r>
            <a:r>
              <a:rPr lang="lv-LV" sz="2400" dirty="0">
                <a:effectLst/>
                <a:latin typeface="+mn-lt"/>
              </a:rPr>
              <a:t> &lt; darījumi &gt; 55 000 </a:t>
            </a:r>
            <a:r>
              <a:rPr lang="lv-LV" sz="2400" dirty="0" err="1">
                <a:effectLst/>
                <a:latin typeface="+mn-lt"/>
              </a:rPr>
              <a:t>euro</a:t>
            </a:r>
            <a:endParaRPr lang="lv-LV" sz="240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400" dirty="0">
                <a:latin typeface="+mn-lt"/>
              </a:rPr>
              <a:t>N</a:t>
            </a:r>
            <a:r>
              <a:rPr lang="lv-LV" sz="2400" i="0" dirty="0">
                <a:effectLst/>
                <a:latin typeface="+mn-lt"/>
              </a:rPr>
              <a:t>odokļa maksātāju uzskata par reģistrētu PVN maksātāju reģistrā </a:t>
            </a:r>
            <a:r>
              <a:rPr lang="lv-LV" sz="2400" b="1" i="0" dirty="0">
                <a:effectLst/>
                <a:latin typeface="+mn-lt"/>
              </a:rPr>
              <a:t>ar nākamā taksācijas gada 1. janvāri</a:t>
            </a:r>
            <a:r>
              <a:rPr lang="lv-LV" sz="2400" b="1" dirty="0">
                <a:latin typeface="+mn-lt"/>
              </a:rPr>
              <a:t> </a:t>
            </a:r>
            <a:endParaRPr lang="lv-LV" sz="2400" b="1" i="0" dirty="0">
              <a:effectLst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r>
              <a:rPr lang="lv-LV" b="1" dirty="0"/>
              <a:t>	    </a:t>
            </a:r>
            <a:r>
              <a:rPr lang="lv-LV" dirty="0"/>
              <a:t>Lēmuma pieņemšanai piecas darba dienas!</a:t>
            </a:r>
          </a:p>
          <a:p>
            <a:r>
              <a:rPr lang="lv-LV" b="1" dirty="0"/>
              <a:t>	    </a:t>
            </a:r>
            <a:r>
              <a:rPr lang="lv-LV" dirty="0"/>
              <a:t>Nav ieteicams iesniegt 31.decembrī</a:t>
            </a:r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787975"/>
            <a:ext cx="967740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Atliktā reģistrācija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62F3F-6316-76F1-4AB6-80C0BF1FDCD3}"/>
              </a:ext>
            </a:extLst>
          </p:cNvPr>
          <p:cNvSpPr txBox="1"/>
          <p:nvPr/>
        </p:nvSpPr>
        <p:spPr>
          <a:xfrm>
            <a:off x="9073892" y="5883692"/>
            <a:ext cx="227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3F91D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67.panta 2.</a:t>
            </a:r>
            <a:r>
              <a:rPr kumimoji="0" lang="lv-LV" sz="1800" b="0" i="0" u="none" strike="noStrike" kern="1200" cap="none" spc="0" normalizeH="0" baseline="30000" noProof="0" dirty="0">
                <a:ln>
                  <a:noFill/>
                </a:ln>
                <a:solidFill>
                  <a:srgbClr val="3F91D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3F91D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daļa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srgbClr val="3F91D5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D0D65-26D7-B98F-109B-D96C0DD0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94" y="4670065"/>
            <a:ext cx="682811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6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026190-6B62-46DB-B5FF-9E0FF9BD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DA0389-D66E-4727-8EFB-E60E6C41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4693" y="870265"/>
            <a:ext cx="9662615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4653-CC91-4260-E9D4-29FD362C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118473"/>
            <a:ext cx="8924392" cy="1037867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Piemērs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B24A3A03-2C4E-45B5-B388-FAD638CDF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548" y="66226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494E-3C31-34D0-D69E-8EB423E22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93" y="2616539"/>
            <a:ext cx="9662615" cy="4098204"/>
          </a:xfrm>
        </p:spPr>
        <p:txBody>
          <a:bodyPr>
            <a:normAutofit/>
          </a:bodyPr>
          <a:lstStyle/>
          <a:p>
            <a:r>
              <a:rPr lang="lv-LV" sz="2000" dirty="0">
                <a:solidFill>
                  <a:schemeClr val="tx2"/>
                </a:solidFill>
                <a:latin typeface="+mn-lt"/>
              </a:rPr>
              <a:t>SIA </a:t>
            </a:r>
            <a:r>
              <a:rPr lang="lv-LV" sz="2000" b="0" i="0" dirty="0">
                <a:effectLst/>
                <a:latin typeface="+mn-lt"/>
              </a:rPr>
              <a:t>"</a:t>
            </a:r>
            <a:r>
              <a:rPr lang="lv-LV" sz="2000" b="0" i="0" dirty="0">
                <a:solidFill>
                  <a:schemeClr val="tx2"/>
                </a:solidFill>
                <a:effectLst/>
                <a:latin typeface="+mn-lt"/>
              </a:rPr>
              <a:t>A</a:t>
            </a:r>
            <a:r>
              <a:rPr lang="lv-LV" sz="2000" b="0" i="0" dirty="0">
                <a:effectLst/>
                <a:latin typeface="+mn-lt"/>
              </a:rPr>
              <a:t>" </a:t>
            </a:r>
            <a:r>
              <a:rPr lang="lv-LV" sz="2000" b="0" i="0" dirty="0">
                <a:solidFill>
                  <a:schemeClr val="tx2"/>
                </a:solidFill>
                <a:effectLst/>
                <a:latin typeface="+mn-lt"/>
              </a:rPr>
              <a:t>2025.gada 26.septembrī pārsniedz PVN reģistrācijas slieksni. Kopējā darījumu vērtība 51 000 </a:t>
            </a:r>
            <a:r>
              <a:rPr lang="lv-LV" sz="2000" b="0" i="0" dirty="0" err="1">
                <a:solidFill>
                  <a:schemeClr val="tx2"/>
                </a:solidFill>
                <a:effectLst/>
                <a:latin typeface="+mn-lt"/>
              </a:rPr>
              <a:t>euro</a:t>
            </a:r>
            <a:endParaRPr lang="lv-LV" sz="2000" b="0" i="0" dirty="0">
              <a:solidFill>
                <a:schemeClr val="tx2"/>
              </a:solidFill>
              <a:effectLst/>
              <a:latin typeface="+mn-lt"/>
            </a:endParaRPr>
          </a:p>
          <a:p>
            <a:r>
              <a:rPr lang="lv-LV" sz="2000" dirty="0">
                <a:solidFill>
                  <a:schemeClr val="tx2"/>
                </a:solidFill>
                <a:latin typeface="+mn-lt"/>
              </a:rPr>
              <a:t>Uzņēmums 2025.gada 19.novembrī iesniedz iesniegumu reģistrācijai PVN maksātāju reģistrā</a:t>
            </a:r>
          </a:p>
          <a:p>
            <a:r>
              <a:rPr lang="lv-LV" sz="2000" dirty="0">
                <a:solidFill>
                  <a:schemeClr val="tx2"/>
                </a:solidFill>
                <a:latin typeface="+mn-lt"/>
              </a:rPr>
              <a:t>VID 2025.gada 25.novembrī pieņem lēmumu par uzņēmuma iekļaušanu PVN maksātāju reģistrā ar 2026.gada 1.janvāri (atliktā reģistrācija)</a:t>
            </a:r>
          </a:p>
          <a:p>
            <a:endParaRPr lang="lv-LV" sz="2000" dirty="0">
              <a:solidFill>
                <a:schemeClr val="tx2"/>
              </a:solidFill>
              <a:latin typeface="+mn-lt"/>
            </a:endParaRPr>
          </a:p>
          <a:p>
            <a:r>
              <a:rPr lang="lv-LV" sz="2000" dirty="0">
                <a:solidFill>
                  <a:srgbClr val="00B050"/>
                </a:solidFill>
                <a:latin typeface="+mn-lt"/>
              </a:rPr>
              <a:t>No kura brīža jāsāk maksāt PVN?</a:t>
            </a:r>
          </a:p>
          <a:p>
            <a:endParaRPr lang="lv-LV" sz="2000" dirty="0">
              <a:solidFill>
                <a:srgbClr val="00B050"/>
              </a:solidFill>
              <a:latin typeface="+mn-lt"/>
            </a:endParaRPr>
          </a:p>
          <a:p>
            <a:r>
              <a:rPr lang="lv-LV" sz="2000" dirty="0">
                <a:solidFill>
                  <a:schemeClr val="tx2"/>
                </a:solidFill>
                <a:latin typeface="+mn-lt"/>
              </a:rPr>
              <a:t>No 2026.gada 1.janvāra</a:t>
            </a:r>
          </a:p>
        </p:txBody>
      </p:sp>
    </p:spTree>
    <p:extLst>
      <p:ext uri="{BB962C8B-B14F-4D97-AF65-F5344CB8AC3E}">
        <p14:creationId xmlns:p14="http://schemas.microsoft.com/office/powerpoint/2010/main" val="32974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9677400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lv-LV" sz="2200" dirty="0">
                <a:latin typeface="+mn-lt"/>
              </a:rPr>
              <a:t>Apgrozījums</a:t>
            </a:r>
            <a:endParaRPr lang="lv-LV" sz="2400" i="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400" dirty="0">
                <a:latin typeface="+mn-lt"/>
              </a:rPr>
              <a:t>    </a:t>
            </a:r>
            <a:r>
              <a:rPr lang="lv-LV" sz="2400" b="1" i="0" dirty="0">
                <a:solidFill>
                  <a:srgbClr val="C00000"/>
                </a:solidFill>
                <a:effectLst/>
                <a:latin typeface="+mn-lt"/>
              </a:rPr>
              <a:t>!</a:t>
            </a:r>
            <a:r>
              <a:rPr lang="lv-LV" sz="2400" b="1" i="0" dirty="0">
                <a:effectLst/>
                <a:latin typeface="+mn-lt"/>
              </a:rPr>
              <a:t> </a:t>
            </a:r>
            <a:r>
              <a:rPr lang="lv-LV" sz="2400" dirty="0">
                <a:effectLst/>
                <a:latin typeface="+mn-lt"/>
              </a:rPr>
              <a:t>50 000 </a:t>
            </a:r>
            <a:r>
              <a:rPr lang="lv-LV" sz="2400" dirty="0" err="1">
                <a:effectLst/>
                <a:latin typeface="+mn-lt"/>
              </a:rPr>
              <a:t>euro</a:t>
            </a:r>
            <a:r>
              <a:rPr lang="lv-LV" sz="2400" dirty="0">
                <a:effectLst/>
                <a:latin typeface="+mn-lt"/>
              </a:rPr>
              <a:t> &lt; darījumi &gt; 55 000 </a:t>
            </a:r>
            <a:r>
              <a:rPr lang="lv-LV" sz="2400" dirty="0" err="1">
                <a:effectLst/>
                <a:latin typeface="+mn-lt"/>
              </a:rPr>
              <a:t>euro</a:t>
            </a:r>
            <a:endParaRPr lang="lv-LV" sz="240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dirty="0">
              <a:effectLst/>
              <a:latin typeface="+mn-lt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2"/>
            </a:pPr>
            <a:r>
              <a:rPr lang="lv-LV" sz="2400" i="0" dirty="0">
                <a:effectLst/>
                <a:latin typeface="+mn-lt"/>
              </a:rPr>
              <a:t>veikta atliktā reģistrācija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400" b="1" i="0" dirty="0">
                <a:effectLst/>
                <a:latin typeface="+mn-lt"/>
              </a:rPr>
              <a:t>    </a:t>
            </a:r>
            <a:r>
              <a:rPr lang="lv-LV" sz="2400" b="1" i="0" dirty="0">
                <a:solidFill>
                  <a:srgbClr val="C00000"/>
                </a:solidFill>
                <a:effectLst/>
                <a:latin typeface="+mn-lt"/>
              </a:rPr>
              <a:t>!</a:t>
            </a:r>
            <a:r>
              <a:rPr lang="lv-LV" sz="2400" b="1" i="0" dirty="0">
                <a:effectLst/>
                <a:latin typeface="+mn-lt"/>
              </a:rPr>
              <a:t> </a:t>
            </a:r>
            <a:r>
              <a:rPr lang="lv-LV" sz="2400" dirty="0">
                <a:latin typeface="+mn-lt"/>
              </a:rPr>
              <a:t>ir lēmums par reģistrāciju ar nākamā gada 1.janvāri</a:t>
            </a:r>
            <a:endParaRPr lang="lv-LV" sz="2400" i="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3"/>
            </a:pPr>
            <a:r>
              <a:rPr lang="lv-LV" sz="2400" dirty="0">
                <a:latin typeface="+mn-lt"/>
              </a:rPr>
              <a:t>Pārsniegts 55 000 </a:t>
            </a:r>
            <a:r>
              <a:rPr lang="lv-LV" sz="2400" dirty="0" err="1">
                <a:latin typeface="+mn-lt"/>
              </a:rPr>
              <a:t>euro</a:t>
            </a:r>
            <a:r>
              <a:rPr lang="lv-LV" sz="2400" dirty="0">
                <a:latin typeface="+mn-lt"/>
              </a:rPr>
              <a:t> apgrozījums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400" i="0" dirty="0">
                <a:effectLst/>
                <a:latin typeface="+mn-lt"/>
              </a:rPr>
              <a:t>	</a:t>
            </a:r>
            <a:r>
              <a:rPr lang="lv-LV" sz="2400" b="1" i="0" dirty="0">
                <a:solidFill>
                  <a:srgbClr val="C00000"/>
                </a:solidFill>
                <a:effectLst/>
                <a:latin typeface="+mn-lt"/>
              </a:rPr>
              <a:t>!</a:t>
            </a:r>
            <a:r>
              <a:rPr lang="lv-LV" sz="2400" i="0" dirty="0">
                <a:effectLst/>
                <a:latin typeface="+mn-lt"/>
              </a:rPr>
              <a:t> ne vēlāk kā nākamajā darbdienā informē VID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4"/>
            </a:pPr>
            <a:r>
              <a:rPr lang="lv-LV" sz="2400" i="0" dirty="0">
                <a:effectLst/>
                <a:latin typeface="+mn-lt"/>
              </a:rPr>
              <a:t>VID paziņo par tā reģistrāciju PVN ar dienu, kad saņemta informācija par 55 000 </a:t>
            </a:r>
            <a:r>
              <a:rPr lang="lv-LV" sz="2400" i="0" dirty="0" err="1">
                <a:effectLst/>
                <a:latin typeface="+mn-lt"/>
              </a:rPr>
              <a:t>euro</a:t>
            </a:r>
            <a:r>
              <a:rPr lang="lv-LV" sz="2400" i="0" dirty="0">
                <a:effectLst/>
                <a:latin typeface="+mn-lt"/>
              </a:rPr>
              <a:t> vērtības pārsniegšanu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endParaRPr lang="lv-LV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r>
              <a:rPr lang="lv-LV" b="1" dirty="0"/>
              <a:t>	</a:t>
            </a:r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67740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Atliktā reģistrācija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38401-0255-4C23-B468-0DAEC5776A9F}"/>
              </a:ext>
            </a:extLst>
          </p:cNvPr>
          <p:cNvSpPr txBox="1"/>
          <p:nvPr/>
        </p:nvSpPr>
        <p:spPr>
          <a:xfrm>
            <a:off x="8024974" y="6068359"/>
            <a:ext cx="3328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66.panta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3F91D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7.</a:t>
            </a:r>
            <a:r>
              <a:rPr lang="lv-LV" baseline="30000" dirty="0">
                <a:solidFill>
                  <a:srgbClr val="3F91D5"/>
                </a:solidFill>
                <a:latin typeface="Verdana" panose="020B0604030504040204" pitchFamily="34" charset="0"/>
              </a:rPr>
              <a:t>1</a:t>
            </a:r>
            <a:r>
              <a:rPr kumimoji="0" lang="lv-LV" sz="1800" b="0" i="0" u="none" strike="noStrike" kern="1200" cap="none" spc="0" normalizeH="0" baseline="30000" noProof="0" dirty="0">
                <a:ln>
                  <a:noFill/>
                </a:ln>
                <a:solidFill>
                  <a:srgbClr val="3F91D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lv-LV" sz="1800" u="none" strike="noStrike" kern="1200" cap="none" spc="0" normalizeH="0" noProof="0" dirty="0">
                <a:ln>
                  <a:noFill/>
                </a:ln>
                <a:solidFill>
                  <a:srgbClr val="3F91D5"/>
                </a:solidFill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un 7</a:t>
            </a:r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.</a:t>
            </a:r>
            <a:r>
              <a:rPr lang="lv-LV" baseline="30000" dirty="0">
                <a:solidFill>
                  <a:srgbClr val="3F91D5"/>
                </a:solidFill>
                <a:latin typeface="Verdana" panose="020B0604030504040204" pitchFamily="34" charset="0"/>
              </a:rPr>
              <a:t>2</a:t>
            </a:r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 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6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026190-6B62-46DB-B5FF-9E0FF9BD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DA0389-D66E-4727-8EFB-E60E6C41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4693" y="870265"/>
            <a:ext cx="9662615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4653-CC91-4260-E9D4-29FD362C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118473"/>
            <a:ext cx="8924392" cy="1037867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Piemērs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B24A3A03-2C4E-45B5-B388-FAD638CDF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548" y="66226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494E-3C31-34D0-D69E-8EB423E22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93" y="2616539"/>
            <a:ext cx="9662615" cy="4098204"/>
          </a:xfrm>
        </p:spPr>
        <p:txBody>
          <a:bodyPr>
            <a:normAutofit lnSpcReduction="10000"/>
          </a:bodyPr>
          <a:lstStyle/>
          <a:p>
            <a:r>
              <a:rPr lang="lv-LV" sz="2000" dirty="0">
                <a:solidFill>
                  <a:schemeClr val="tx2"/>
                </a:solidFill>
                <a:latin typeface="+mn-lt"/>
              </a:rPr>
              <a:t>SIA </a:t>
            </a:r>
            <a:r>
              <a:rPr lang="lv-LV" sz="2000" b="0" i="0" dirty="0">
                <a:effectLst/>
                <a:latin typeface="+mn-lt"/>
              </a:rPr>
              <a:t>"</a:t>
            </a:r>
            <a:r>
              <a:rPr lang="lv-LV" sz="2000" b="0" i="0" dirty="0">
                <a:solidFill>
                  <a:schemeClr val="tx2"/>
                </a:solidFill>
                <a:effectLst/>
                <a:latin typeface="+mn-lt"/>
              </a:rPr>
              <a:t>A</a:t>
            </a:r>
            <a:r>
              <a:rPr lang="lv-LV" sz="2000" b="0" i="0" dirty="0">
                <a:effectLst/>
                <a:latin typeface="+mn-lt"/>
              </a:rPr>
              <a:t>" </a:t>
            </a:r>
            <a:r>
              <a:rPr lang="lv-LV" sz="2000" b="0" i="0" dirty="0">
                <a:solidFill>
                  <a:schemeClr val="tx2"/>
                </a:solidFill>
                <a:effectLst/>
                <a:latin typeface="+mn-lt"/>
              </a:rPr>
              <a:t>2025.gada 26.septembrī pārsniedz PVN reģistrācijas slieksni. Kopējā darījumu vērtība 51 000 </a:t>
            </a:r>
            <a:r>
              <a:rPr lang="lv-LV" sz="2000" b="0" i="0" dirty="0" err="1">
                <a:solidFill>
                  <a:schemeClr val="tx2"/>
                </a:solidFill>
                <a:effectLst/>
                <a:latin typeface="+mn-lt"/>
              </a:rPr>
              <a:t>euro</a:t>
            </a:r>
            <a:endParaRPr lang="lv-LV" sz="2000" b="0" i="0" dirty="0">
              <a:solidFill>
                <a:schemeClr val="tx2"/>
              </a:solidFill>
              <a:effectLst/>
              <a:latin typeface="+mn-lt"/>
            </a:endParaRPr>
          </a:p>
          <a:p>
            <a:r>
              <a:rPr lang="lv-LV" sz="2000" dirty="0">
                <a:solidFill>
                  <a:schemeClr val="tx2"/>
                </a:solidFill>
                <a:latin typeface="+mn-lt"/>
              </a:rPr>
              <a:t>Uzņēmums 2025.gada 19.novembrī iesniedz iesniegumu reģistrācijai PVN maksātāju reģistrā</a:t>
            </a:r>
          </a:p>
          <a:p>
            <a:r>
              <a:rPr lang="lv-LV" sz="20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lv-LV" sz="2000" dirty="0">
                <a:solidFill>
                  <a:schemeClr val="tx2"/>
                </a:solidFill>
                <a:latin typeface="+mn-lt"/>
              </a:rPr>
              <a:t>VID 2025.gada 25.novembrī pieņem lēmumu par uzņēmuma iekļaušanu PVN maksātāju reģistrā ar 2026.gada 1.janvāri (atliktā reģistrācija)</a:t>
            </a:r>
          </a:p>
          <a:p>
            <a:endParaRPr lang="lv-LV" sz="2000" dirty="0">
              <a:solidFill>
                <a:schemeClr val="tx2"/>
              </a:solidFill>
              <a:latin typeface="+mn-lt"/>
            </a:endParaRPr>
          </a:p>
          <a:p>
            <a:r>
              <a:rPr lang="lv-LV" sz="2000" dirty="0">
                <a:solidFill>
                  <a:srgbClr val="002060"/>
                </a:solidFill>
                <a:latin typeface="+mn-lt"/>
              </a:rPr>
              <a:t>Uzņēmums 2.decembrī pārsniedz 55 000 eiro slieksni un par to informē VID</a:t>
            </a:r>
          </a:p>
          <a:p>
            <a:r>
              <a:rPr lang="lv-LV" sz="2000" dirty="0">
                <a:solidFill>
                  <a:srgbClr val="002060"/>
                </a:solidFill>
                <a:latin typeface="+mn-lt"/>
              </a:rPr>
              <a:t>VID paziņo, ka SIA </a:t>
            </a:r>
            <a:r>
              <a:rPr lang="lv-LV" sz="2000" b="0" i="0" dirty="0">
                <a:solidFill>
                  <a:srgbClr val="002060"/>
                </a:solidFill>
                <a:effectLst/>
                <a:latin typeface="+mn-lt"/>
              </a:rPr>
              <a:t>"A" reģistrēts PVN maksātāju reģistrā ar 2025.gada 2.decembri</a:t>
            </a:r>
            <a:endParaRPr lang="lv-LV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56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530"/>
            <a:ext cx="9677400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200" dirty="0">
                <a:latin typeface="+mn-lt"/>
              </a:rPr>
              <a:t>Ja iepriekšējā kalendāra gadā ir pārsniegts 50 000 </a:t>
            </a:r>
            <a:r>
              <a:rPr lang="lv-LV" sz="2200" dirty="0" err="1">
                <a:latin typeface="+mn-lt"/>
              </a:rPr>
              <a:t>euro</a:t>
            </a:r>
            <a:r>
              <a:rPr lang="lv-LV" sz="2200" dirty="0">
                <a:latin typeface="+mn-lt"/>
              </a:rPr>
              <a:t> slieksnis, tad kalendāra gadā vairs nevar piemērot minēto slieksni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200" dirty="0">
                <a:latin typeface="+mn-lt"/>
              </a:rPr>
              <a:t>«Karantīnas» periodā nevar izslēgties no PVN maksātāju reģistra pēc personas iesnieguma</a:t>
            </a:r>
            <a:endParaRPr lang="lv-LV" sz="2400" i="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	</a:t>
            </a:r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770576"/>
            <a:ext cx="967740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«Karantīnas» periods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A907C-5061-C2BE-F3D9-99E93BE0C4CD}"/>
              </a:ext>
            </a:extLst>
          </p:cNvPr>
          <p:cNvSpPr txBox="1"/>
          <p:nvPr/>
        </p:nvSpPr>
        <p:spPr>
          <a:xfrm>
            <a:off x="5847128" y="5929859"/>
            <a:ext cx="602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3F91D5"/>
                </a:solidFill>
                <a:cs typeface="Arial" panose="020B0604020202020204" pitchFamily="34" charset="0"/>
              </a:rPr>
              <a:t>59</a:t>
            </a:r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.panta desmitā</a:t>
            </a:r>
            <a:r>
              <a:rPr lang="lv-LV" dirty="0">
                <a:solidFill>
                  <a:srgbClr val="3F91D5"/>
                </a:solidFill>
                <a:cs typeface="Arial" panose="020B0604020202020204" pitchFamily="34" charset="0"/>
              </a:rPr>
              <a:t> </a:t>
            </a:r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daļa un 73.panta ceturtā 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9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8678863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400" i="0" dirty="0">
                <a:effectLst/>
                <a:latin typeface="+mn-lt"/>
              </a:rPr>
              <a:t>Vai 2024.gadā ir pārsniegts 50 000 </a:t>
            </a:r>
            <a:r>
              <a:rPr lang="lv-LV" sz="2400" i="0" dirty="0" err="1">
                <a:effectLst/>
                <a:latin typeface="+mn-lt"/>
              </a:rPr>
              <a:t>euro</a:t>
            </a:r>
            <a:r>
              <a:rPr lang="lv-LV" sz="2400" i="0" dirty="0">
                <a:effectLst/>
                <a:latin typeface="+mn-lt"/>
              </a:rPr>
              <a:t> slieksnis, veicot tā aprēķinu pēc 2025.gada kritērijiem </a:t>
            </a:r>
          </a:p>
          <a:p>
            <a:endParaRPr lang="lv-LV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r>
              <a:rPr lang="lv-LV" b="1" dirty="0"/>
              <a:t>	</a:t>
            </a:r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633112"/>
            <a:ext cx="8678863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Reģistrācija pārejas periodā par 2024.gada apgrozījumu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38401-0255-4C23-B468-0DAEC5776A9F}"/>
              </a:ext>
            </a:extLst>
          </p:cNvPr>
          <p:cNvSpPr txBox="1"/>
          <p:nvPr/>
        </p:nvSpPr>
        <p:spPr>
          <a:xfrm>
            <a:off x="7323589" y="6068359"/>
            <a:ext cx="4030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3F91D5"/>
                </a:solidFill>
                <a:latin typeface="Verdana" panose="020B0604030504040204" pitchFamily="34" charset="0"/>
              </a:rPr>
              <a:t>p</a:t>
            </a:r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ārejas noteikumu 46.punkts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FC4629F-6DD1-68D5-509E-4F7BE46CEDE9}"/>
              </a:ext>
            </a:extLst>
          </p:cNvPr>
          <p:cNvSpPr/>
          <p:nvPr/>
        </p:nvSpPr>
        <p:spPr>
          <a:xfrm>
            <a:off x="7449423" y="3078760"/>
            <a:ext cx="578841" cy="8388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3867DDB-9E32-C5EE-8081-3BB7B9FB4051}"/>
              </a:ext>
            </a:extLst>
          </p:cNvPr>
          <p:cNvSpPr/>
          <p:nvPr/>
        </p:nvSpPr>
        <p:spPr>
          <a:xfrm>
            <a:off x="3155658" y="3078760"/>
            <a:ext cx="578841" cy="8388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2D7A1-5C99-5B10-C608-713E3084C1AD}"/>
              </a:ext>
            </a:extLst>
          </p:cNvPr>
          <p:cNvSpPr txBox="1"/>
          <p:nvPr/>
        </p:nvSpPr>
        <p:spPr>
          <a:xfrm>
            <a:off x="7516536" y="4009938"/>
            <a:ext cx="65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nav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D875C-7E7C-4EF2-D5F6-0E6C87A73590}"/>
              </a:ext>
            </a:extLst>
          </p:cNvPr>
          <p:cNvSpPr txBox="1"/>
          <p:nvPr/>
        </p:nvSpPr>
        <p:spPr>
          <a:xfrm>
            <a:off x="3253529" y="4009938"/>
            <a:ext cx="48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41AB5-E5EA-2DF2-5625-B9C29D2ED3E3}"/>
              </a:ext>
            </a:extLst>
          </p:cNvPr>
          <p:cNvSpPr txBox="1"/>
          <p:nvPr/>
        </p:nvSpPr>
        <p:spPr>
          <a:xfrm>
            <a:off x="1795244" y="4563611"/>
            <a:ext cx="446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līdz 2025.gada 15.janvārim jāiesniedz iesniegums reģistrācijai PVN maksātāju reģistrā</a:t>
            </a:r>
          </a:p>
        </p:txBody>
      </p:sp>
    </p:spTree>
    <p:extLst>
      <p:ext uri="{BB962C8B-B14F-4D97-AF65-F5344CB8AC3E}">
        <p14:creationId xmlns:p14="http://schemas.microsoft.com/office/powerpoint/2010/main" val="774591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9677400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400" i="0" dirty="0">
                <a:effectLst/>
                <a:latin typeface="+mn-lt"/>
              </a:rPr>
              <a:t>Iesniegums iesniegts līdz 2025.gada 15.janvārim</a:t>
            </a:r>
            <a:endParaRPr lang="lv-LV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r>
              <a:rPr lang="lv-LV" b="1" dirty="0"/>
              <a:t>	</a:t>
            </a:r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659966"/>
            <a:ext cx="880295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Reģistrācija pārejas periodā par 2024.gada apgrozījumu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38401-0255-4C23-B468-0DAEC5776A9F}"/>
              </a:ext>
            </a:extLst>
          </p:cNvPr>
          <p:cNvSpPr txBox="1"/>
          <p:nvPr/>
        </p:nvSpPr>
        <p:spPr>
          <a:xfrm>
            <a:off x="7323589" y="6068359"/>
            <a:ext cx="4030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3F91D5"/>
                </a:solidFill>
                <a:latin typeface="Verdana" panose="020B0604030504040204" pitchFamily="34" charset="0"/>
              </a:rPr>
              <a:t>p</a:t>
            </a:r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ārejas noteikumu 46.punkts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FC4629F-6DD1-68D5-509E-4F7BE46CEDE9}"/>
              </a:ext>
            </a:extLst>
          </p:cNvPr>
          <p:cNvSpPr/>
          <p:nvPr/>
        </p:nvSpPr>
        <p:spPr>
          <a:xfrm>
            <a:off x="7449423" y="3078760"/>
            <a:ext cx="578841" cy="8388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3867DDB-9E32-C5EE-8081-3BB7B9FB4051}"/>
              </a:ext>
            </a:extLst>
          </p:cNvPr>
          <p:cNvSpPr/>
          <p:nvPr/>
        </p:nvSpPr>
        <p:spPr>
          <a:xfrm>
            <a:off x="3155658" y="3078760"/>
            <a:ext cx="578841" cy="8388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2D7A1-5C99-5B10-C608-713E3084C1AD}"/>
              </a:ext>
            </a:extLst>
          </p:cNvPr>
          <p:cNvSpPr txBox="1"/>
          <p:nvPr/>
        </p:nvSpPr>
        <p:spPr>
          <a:xfrm>
            <a:off x="7516536" y="4009938"/>
            <a:ext cx="65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nē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D875C-7E7C-4EF2-D5F6-0E6C87A73590}"/>
              </a:ext>
            </a:extLst>
          </p:cNvPr>
          <p:cNvSpPr txBox="1"/>
          <p:nvPr/>
        </p:nvSpPr>
        <p:spPr>
          <a:xfrm>
            <a:off x="3253529" y="4009938"/>
            <a:ext cx="48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jā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41AB5-E5EA-2DF2-5625-B9C29D2ED3E3}"/>
              </a:ext>
            </a:extLst>
          </p:cNvPr>
          <p:cNvSpPr txBox="1"/>
          <p:nvPr/>
        </p:nvSpPr>
        <p:spPr>
          <a:xfrm>
            <a:off x="1795244" y="4563611"/>
            <a:ext cx="446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PVN par 2025.gada apliekamiem darījumiem jāsāk maksāt no reģistrācijas brīža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9831C-9CEC-11D2-CC86-6AD6670B2226}"/>
              </a:ext>
            </a:extLst>
          </p:cNvPr>
          <p:cNvSpPr txBox="1"/>
          <p:nvPr/>
        </p:nvSpPr>
        <p:spPr>
          <a:xfrm>
            <a:off x="6603533" y="4563611"/>
            <a:ext cx="446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PVN par 2025.gada apliekamiem darījumiem jāsāk maksāt no 2025.gada 1.janvāra</a:t>
            </a:r>
          </a:p>
        </p:txBody>
      </p:sp>
    </p:spTree>
    <p:extLst>
      <p:ext uri="{BB962C8B-B14F-4D97-AF65-F5344CB8AC3E}">
        <p14:creationId xmlns:p14="http://schemas.microsoft.com/office/powerpoint/2010/main" val="211839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47745" cy="1325563"/>
          </a:xfrm>
        </p:spPr>
        <p:txBody>
          <a:bodyPr/>
          <a:lstStyle/>
          <a:p>
            <a:r>
              <a:rPr lang="lv-LV" dirty="0"/>
              <a:t>Kādas personas reģistrē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09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f</a:t>
            </a:r>
            <a:r>
              <a:rPr lang="lv-LV" sz="2400" dirty="0"/>
              <a:t>iziskas personas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j</a:t>
            </a:r>
            <a:r>
              <a:rPr lang="lv-LV" sz="2400" dirty="0"/>
              <a:t>uridiskas personas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</a:t>
            </a:r>
            <a:r>
              <a:rPr lang="lv-LV" sz="2400" dirty="0"/>
              <a:t>ersonālsabiedrības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</a:t>
            </a:r>
            <a:r>
              <a:rPr lang="lv-LV" sz="2400" dirty="0"/>
              <a:t>ersonu grupu pilnvarotu fizisko personu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PVN grupu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f</a:t>
            </a:r>
            <a:r>
              <a:rPr lang="lv-LV" sz="2400" dirty="0"/>
              <a:t>iskālo pārstāvi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c</a:t>
            </a:r>
            <a:r>
              <a:rPr lang="lv-LV" sz="2400" dirty="0"/>
              <a:t>itas dalībvalsts vai trešās valsts nodokļu maksātāju/pilnvaroto personu iekšzemē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4BE20-E36D-858B-7772-AAD65F0FB7E8}"/>
              </a:ext>
            </a:extLst>
          </p:cNvPr>
          <p:cNvSpPr txBox="1"/>
          <p:nvPr/>
        </p:nvSpPr>
        <p:spPr>
          <a:xfrm>
            <a:off x="9077739" y="6087297"/>
            <a:ext cx="2846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56.panta </a:t>
            </a:r>
            <a:r>
              <a:rPr lang="lv-LV" dirty="0">
                <a:solidFill>
                  <a:srgbClr val="3F91D5"/>
                </a:solidFill>
                <a:cs typeface="Arial" panose="020B0604020202020204" pitchFamily="34" charset="0"/>
              </a:rPr>
              <a:t>pirmā </a:t>
            </a:r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F91D5"/>
                </a:solidFill>
                <a:cs typeface="Arial" panose="020B0604020202020204" pitchFamily="34" charset="0"/>
              </a:rPr>
              <a:t> 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16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026190-6B62-46DB-B5FF-9E0FF9BD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DA0389-D66E-4727-8EFB-E60E6C41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4693" y="870265"/>
            <a:ext cx="9662615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4653-CC91-4260-E9D4-29FD362C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118473"/>
            <a:ext cx="8924392" cy="1037867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Piemērs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B24A3A03-2C4E-45B5-B388-FAD638CDF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548" y="66226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494E-3C31-34D0-D69E-8EB423E22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93" y="2616539"/>
            <a:ext cx="9662615" cy="40982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v-LV" sz="2000" dirty="0">
                <a:solidFill>
                  <a:schemeClr val="tx2"/>
                </a:solidFill>
                <a:latin typeface="+mn-lt"/>
              </a:rPr>
              <a:t>2024. gadā saimnieciskās darbības veicējs izīrē dzīvošanai vairākus dzīvokļus, gūstot ar PVN neapliekamus ienākumus 40 000 </a:t>
            </a:r>
            <a:r>
              <a:rPr lang="lv-LV" sz="2000" dirty="0" err="1">
                <a:solidFill>
                  <a:schemeClr val="tx2"/>
                </a:solidFill>
                <a:latin typeface="+mn-lt"/>
              </a:rPr>
              <a:t>euro</a:t>
            </a:r>
            <a:r>
              <a:rPr lang="lv-LV" sz="2000" dirty="0">
                <a:solidFill>
                  <a:schemeClr val="tx2"/>
                </a:solidFill>
                <a:latin typeface="+mn-lt"/>
              </a:rPr>
              <a:t>, un iznomā arī telpas veikalam, gūstot ar PVN apliekamus darījumus 12 000 </a:t>
            </a:r>
            <a:r>
              <a:rPr lang="lv-LV" sz="2000" dirty="0" err="1">
                <a:solidFill>
                  <a:schemeClr val="tx2"/>
                </a:solidFill>
                <a:latin typeface="+mn-lt"/>
              </a:rPr>
              <a:t>euro</a:t>
            </a:r>
            <a:r>
              <a:rPr lang="lv-LV" sz="2000" dirty="0">
                <a:solidFill>
                  <a:schemeClr val="tx2"/>
                </a:solidFill>
                <a:latin typeface="+mn-lt"/>
              </a:rPr>
              <a:t> vērtībā</a:t>
            </a:r>
          </a:p>
          <a:p>
            <a:pPr>
              <a:lnSpc>
                <a:spcPct val="100000"/>
              </a:lnSpc>
            </a:pPr>
            <a:r>
              <a:rPr lang="lv-LV" sz="2000" b="0" i="0" dirty="0">
                <a:solidFill>
                  <a:srgbClr val="00B050"/>
                </a:solidFill>
                <a:effectLst/>
                <a:latin typeface="+mn-lt"/>
              </a:rPr>
              <a:t>Vai 2025.gadā jāreģistrējas PVN maksātāju reģistrā?</a:t>
            </a:r>
            <a:endParaRPr lang="lv-LV" sz="200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lv-LV" sz="2000" dirty="0">
                <a:solidFill>
                  <a:schemeClr val="tx2"/>
                </a:solidFill>
                <a:latin typeface="+mn-lt"/>
              </a:rPr>
              <a:t>Reģistrācijas slieksnis = 40 000 + 12 000 = 52 000 </a:t>
            </a:r>
            <a:r>
              <a:rPr lang="lv-LV" sz="2000" dirty="0" err="1">
                <a:solidFill>
                  <a:schemeClr val="tx2"/>
                </a:solidFill>
                <a:latin typeface="+mn-lt"/>
              </a:rPr>
              <a:t>euro</a:t>
            </a:r>
            <a:endParaRPr lang="lv-LV" sz="200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lv-LV" sz="2000" dirty="0">
                <a:solidFill>
                  <a:schemeClr val="tx2"/>
                </a:solidFill>
                <a:latin typeface="+mn-lt"/>
              </a:rPr>
              <a:t>Jāreģistrējas PVN un no 1.janvāra par apliekamiem darījumiem jāmaksā PVN</a:t>
            </a:r>
          </a:p>
          <a:p>
            <a:pPr>
              <a:lnSpc>
                <a:spcPct val="100000"/>
              </a:lnSpc>
            </a:pPr>
            <a:r>
              <a:rPr lang="lv-LV" sz="2000" dirty="0">
                <a:solidFill>
                  <a:schemeClr val="tx2"/>
                </a:solidFill>
                <a:latin typeface="+mn-lt"/>
              </a:rPr>
              <a:t>Iesniedzot iesniegumu līdz 15.janvārim, PVN jāsāk maksāt no reģistrācijas brīža (spēkā tikai pārejas periodā 2024/2025)</a:t>
            </a:r>
          </a:p>
        </p:txBody>
      </p:sp>
    </p:spTree>
    <p:extLst>
      <p:ext uri="{BB962C8B-B14F-4D97-AF65-F5344CB8AC3E}">
        <p14:creationId xmlns:p14="http://schemas.microsoft.com/office/powerpoint/2010/main" val="3000127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>
              <a:latin typeface="+mn-lt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5FDA8C6-D4E3-BDD4-43D8-F9DD4F923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669730"/>
              </p:ext>
            </p:extLst>
          </p:nvPr>
        </p:nvGraphicFramePr>
        <p:xfrm>
          <a:off x="838200" y="804942"/>
          <a:ext cx="9677400" cy="498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816742"/>
            <a:ext cx="967740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Reģistrācijas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38401-0255-4C23-B468-0DAEC5776A9F}"/>
              </a:ext>
            </a:extLst>
          </p:cNvPr>
          <p:cNvSpPr txBox="1"/>
          <p:nvPr/>
        </p:nvSpPr>
        <p:spPr>
          <a:xfrm>
            <a:off x="6820250" y="6068358"/>
            <a:ext cx="4533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66.panta pirmā, trešā un ceturtā 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5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25" y="1268361"/>
            <a:ext cx="9167138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200" dirty="0">
                <a:latin typeface="+mn-lt"/>
              </a:rPr>
              <a:t>Nodokļa maksātāju uzskata par reģistrētu PVN maksātāju reģistrā ar dienu, kad lēmums uzskatāms par paziņotu saskaņā ar likumu “Par nodokļiem un nodevām”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200" dirty="0">
                <a:latin typeface="+mn-lt"/>
              </a:rPr>
              <a:t>	Otrajā darba dienā pēc lēmuma ievietošanas VID 	elektroniskās deklarēšanas sistēmā (EDS)</a:t>
            </a:r>
            <a:endParaRPr lang="lv-LV" sz="2400" i="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endParaRPr lang="lv-LV" b="1" dirty="0"/>
          </a:p>
          <a:p>
            <a:r>
              <a:rPr lang="lv-LV" b="1" dirty="0"/>
              <a:t>	Izņemot atliktās reģistrācijas gadījumā un 	ņemot vērā lēmuma pieņemšanas procesu</a:t>
            </a:r>
          </a:p>
          <a:p>
            <a:r>
              <a:rPr lang="lv-LV" b="1" dirty="0"/>
              <a:t>	</a:t>
            </a:r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632477"/>
            <a:ext cx="967740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Reģistrācijas brīdis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38401-0255-4C23-B468-0DAEC5776A9F}"/>
              </a:ext>
            </a:extLst>
          </p:cNvPr>
          <p:cNvSpPr txBox="1"/>
          <p:nvPr/>
        </p:nvSpPr>
        <p:spPr>
          <a:xfrm>
            <a:off x="7902429" y="6123542"/>
            <a:ext cx="3590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67.panta 2.</a:t>
            </a:r>
            <a:r>
              <a:rPr lang="lv-LV" b="0" i="0" baseline="3000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 un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3F91D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2.</a:t>
            </a:r>
            <a:r>
              <a:rPr kumimoji="0" lang="lv-LV" sz="1800" b="0" i="0" u="none" strike="noStrike" kern="1200" cap="none" spc="0" normalizeH="0" baseline="30000" noProof="0" dirty="0">
                <a:ln>
                  <a:noFill/>
                </a:ln>
                <a:solidFill>
                  <a:srgbClr val="3F91D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3F91D5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D8D34-0C71-26B6-0DEA-88F534AAF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4" y="3285612"/>
            <a:ext cx="68281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1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8678863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latin typeface="+mn-lt"/>
              </a:rPr>
              <a:t>nav sasniedzams adresē vai arī adrese nepastāv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latin typeface="+mn-lt"/>
              </a:rPr>
              <a:t>pēc pieprasījuma nesniedz informāciju vai sniedz nepamatotu vai nepatiesu informāciju par tā materiāltehniskajām un finansiālajām iespējām veikt deklarēto saimniecisko darbību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latin typeface="+mn-lt"/>
              </a:rPr>
              <a:t>apturēta saimnieciskā darbība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latin typeface="+mn-lt"/>
              </a:rPr>
              <a:t>adrese atbilst riska adreses nosacījumiem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latin typeface="+mn-lt"/>
              </a:rPr>
              <a:t>nodokļa maksātājam vai tā amatpersonai, prokūristam vai pilnvarotai personai, ja tās ir Latvijas rezidenti, Latvijā nav deklarētās dzīvesvietas adreses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latin typeface="+mn-lt"/>
              </a:rPr>
              <a:t>juridiskās personas amatpersona vai fiziskā persona ir iekļauta riska personu sarakstā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latin typeface="+mn-lt"/>
              </a:rPr>
              <a:t>komersantam, pamatojoties uz tā lēmumu, saskaņā ar Komerclikumu ir apturēta komersanta darbība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	</a:t>
            </a:r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604976"/>
            <a:ext cx="8678863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Reģistrācijas atteikums iekšzemes nodokļa maksātājam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38401-0255-4C23-B468-0DAEC5776A9F}"/>
              </a:ext>
            </a:extLst>
          </p:cNvPr>
          <p:cNvSpPr txBox="1"/>
          <p:nvPr/>
        </p:nvSpPr>
        <p:spPr>
          <a:xfrm>
            <a:off x="8523215" y="6339959"/>
            <a:ext cx="260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69.panta pirmā 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401521"/>
            <a:ext cx="9677400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lv-LV" sz="2200" dirty="0">
                <a:latin typeface="+mn-lt"/>
              </a:rPr>
              <a:t>Ja saņemts atteikums, personai ir tiesības novērst atteikuma iemeslus, precizēt iesniegumu un iesniegt to atkārtoti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	</a:t>
            </a:r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816110"/>
            <a:ext cx="8678863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Reģistrācijas atteikums iekšzemes nodokļa maksātājam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38401-0255-4C23-B468-0DAEC5776A9F}"/>
              </a:ext>
            </a:extLst>
          </p:cNvPr>
          <p:cNvSpPr txBox="1"/>
          <p:nvPr/>
        </p:nvSpPr>
        <p:spPr>
          <a:xfrm>
            <a:off x="8523215" y="6068359"/>
            <a:ext cx="260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69.panta piektā 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7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9677400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latin typeface="+mn-lt"/>
              </a:rPr>
              <a:t>izslēgta no PVN reģistra saskaņā ar: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n-lt"/>
              </a:rPr>
              <a:t>	73.panta pirmās daļas </a:t>
            </a:r>
            <a:r>
              <a:rPr lang="lv-LV" sz="2000" dirty="0">
                <a:latin typeface="+mn-lt"/>
                <a:hlinkClick r:id="rId3" action="ppaction://hlinksldjump"/>
              </a:rPr>
              <a:t>4.punktu</a:t>
            </a:r>
            <a:endParaRPr lang="lv-LV" sz="2000" dirty="0">
              <a:latin typeface="+mn-lt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n-lt"/>
              </a:rPr>
              <a:t>	73.panta pirmās daļas </a:t>
            </a:r>
            <a:r>
              <a:rPr lang="lv-LV" sz="2000" dirty="0">
                <a:latin typeface="+mn-lt"/>
                <a:hlinkClick r:id="rId4" action="ppaction://hlinksldjump"/>
              </a:rPr>
              <a:t>5.punktu</a:t>
            </a:r>
            <a:endParaRPr lang="lv-LV" sz="2000" dirty="0">
              <a:latin typeface="+mn-lt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n-lt"/>
              </a:rPr>
              <a:t>	73.panta pirmās daļas </a:t>
            </a:r>
            <a:r>
              <a:rPr lang="lv-LV" sz="2000" dirty="0">
                <a:latin typeface="+mn-lt"/>
                <a:hlinkClick r:id="rId5" action="ppaction://hlinksldjump"/>
              </a:rPr>
              <a:t>6.punktu</a:t>
            </a:r>
            <a:endParaRPr lang="lv-LV" sz="2000" dirty="0">
              <a:latin typeface="+mn-lt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n-lt"/>
              </a:rPr>
              <a:t>	73.panta pirmās daļas </a:t>
            </a:r>
            <a:r>
              <a:rPr lang="lv-LV" sz="2000" dirty="0">
                <a:latin typeface="+mn-lt"/>
                <a:hlinkClick r:id="rId6" action="ppaction://hlinksldjump"/>
              </a:rPr>
              <a:t>11.punktu</a:t>
            </a:r>
            <a:endParaRPr lang="lv-LV" sz="2000" dirty="0">
              <a:latin typeface="+mn-lt"/>
            </a:endParaRP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n-lt"/>
              </a:rPr>
              <a:t>	73.panta </a:t>
            </a:r>
            <a:r>
              <a:rPr lang="lv-LV" sz="2000" dirty="0">
                <a:latin typeface="+mn-lt"/>
                <a:hlinkClick r:id="rId7" action="ppaction://hlinksldjump"/>
              </a:rPr>
              <a:t>trešo daļu</a:t>
            </a:r>
            <a:endParaRPr lang="lv-LV" sz="2000" dirty="0">
              <a:latin typeface="+mn-lt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lv-LV" sz="2200" dirty="0">
              <a:latin typeface="+mn-lt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2200" dirty="0">
                <a:latin typeface="+mn-lt"/>
              </a:rPr>
              <a:t>izskata reģistrācijas iesniegumu saskaņā ar vispārīgo kārtību pēc nosacījumu izpildes – izslēgšanas iemeslu novēršanas/nodokļa nomaksas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	</a:t>
            </a:r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604976"/>
            <a:ext cx="967740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Atkārtota reģistrācija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38401-0255-4C23-B468-0DAEC5776A9F}"/>
              </a:ext>
            </a:extLst>
          </p:cNvPr>
          <p:cNvSpPr txBox="1"/>
          <p:nvPr/>
        </p:nvSpPr>
        <p:spPr>
          <a:xfrm>
            <a:off x="10011562" y="5992858"/>
            <a:ext cx="1342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3F91D5"/>
                </a:solidFill>
                <a:latin typeface="Verdana" panose="020B0604030504040204" pitchFamily="34" charset="0"/>
              </a:rPr>
              <a:t>70</a:t>
            </a:r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.pants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  <p:sp>
        <p:nvSpPr>
          <p:cNvPr id="3" name="Action Button: Go Back or Previous 2">
            <a:hlinkClick r:id="rId8" action="ppaction://hlinksldjump"/>
            <a:extLst>
              <a:ext uri="{FF2B5EF4-FFF2-40B4-BE49-F238E27FC236}">
                <a16:creationId xmlns:a16="http://schemas.microsoft.com/office/drawing/2014/main" id="{4CF989A7-6A68-C55B-20A5-450194B736DA}"/>
              </a:ext>
            </a:extLst>
          </p:cNvPr>
          <p:cNvSpPr/>
          <p:nvPr/>
        </p:nvSpPr>
        <p:spPr>
          <a:xfrm>
            <a:off x="10386274" y="5753008"/>
            <a:ext cx="738187" cy="2492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764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091F5C42-AB1E-D696-53E5-77C2D9F715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1788" y="209550"/>
            <a:ext cx="9344872" cy="5872163"/>
          </a:xfrm>
        </p:spPr>
        <p:txBody>
          <a:bodyPr/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r>
              <a:rPr lang="lv-LV" altLang="lv-LV" dirty="0"/>
              <a:t>4) saskaņā ar likumu </a:t>
            </a:r>
            <a:r>
              <a:rPr lang="lv-LV" altLang="lv-LV" dirty="0">
                <a:solidFill>
                  <a:schemeClr val="tx1"/>
                </a:solidFill>
              </a:rPr>
              <a:t>“Par nodokļiem un nodevām” </a:t>
            </a:r>
            <a:r>
              <a:rPr lang="lv-LV" altLang="lv-LV" dirty="0"/>
              <a:t>ir </a:t>
            </a:r>
            <a:r>
              <a:rPr lang="lv-LV" altLang="lv-LV" b="1" dirty="0">
                <a:solidFill>
                  <a:schemeClr val="tx1"/>
                </a:solidFill>
              </a:rPr>
              <a:t>apturēta</a:t>
            </a:r>
            <a:r>
              <a:rPr lang="lv-LV" altLang="lv-LV" dirty="0">
                <a:solidFill>
                  <a:srgbClr val="C00000"/>
                </a:solidFill>
              </a:rPr>
              <a:t> </a:t>
            </a:r>
            <a:r>
              <a:rPr lang="lv-LV" altLang="lv-LV" dirty="0">
                <a:solidFill>
                  <a:schemeClr val="tx2"/>
                </a:solidFill>
              </a:rPr>
              <a:t>reģistrēta nodokļa maksātāja </a:t>
            </a:r>
            <a:r>
              <a:rPr lang="lv-LV" altLang="lv-LV" b="1" dirty="0">
                <a:solidFill>
                  <a:schemeClr val="tx1"/>
                </a:solidFill>
              </a:rPr>
              <a:t>saimnieciskā darbība</a:t>
            </a:r>
          </a:p>
        </p:txBody>
      </p:sp>
      <p:sp>
        <p:nvSpPr>
          <p:cNvPr id="2" name="Action Button: Go Back or Previous 1">
            <a:hlinkClick r:id="rId2" action="ppaction://hlinksldjump"/>
            <a:extLst>
              <a:ext uri="{FF2B5EF4-FFF2-40B4-BE49-F238E27FC236}">
                <a16:creationId xmlns:a16="http://schemas.microsoft.com/office/drawing/2014/main" id="{C5D61535-68B9-0028-588A-4A856B601896}"/>
              </a:ext>
            </a:extLst>
          </p:cNvPr>
          <p:cNvSpPr/>
          <p:nvPr/>
        </p:nvSpPr>
        <p:spPr>
          <a:xfrm>
            <a:off x="10199842" y="5819121"/>
            <a:ext cx="738187" cy="2492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5DCC00-19AF-0EED-5BC9-6ED9E7725947}"/>
              </a:ext>
            </a:extLst>
          </p:cNvPr>
          <p:cNvSpPr txBox="1"/>
          <p:nvPr/>
        </p:nvSpPr>
        <p:spPr>
          <a:xfrm>
            <a:off x="7331979" y="6068359"/>
            <a:ext cx="3800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3F91D5"/>
                </a:solidFill>
                <a:latin typeface="Verdana" panose="020B0604030504040204" pitchFamily="34" charset="0"/>
              </a:rPr>
              <a:t>73</a:t>
            </a:r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.panta pirmā daļas 4.punkts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B1AA5A8B-BE2A-B9F0-F8F6-F8B9B99A6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943" y="333842"/>
            <a:ext cx="10515600" cy="5872163"/>
          </a:xfrm>
        </p:spPr>
        <p:txBody>
          <a:bodyPr/>
          <a:lstStyle/>
          <a:p>
            <a:endParaRPr lang="lv-LV" altLang="lv-LV" dirty="0"/>
          </a:p>
          <a:p>
            <a:endParaRPr lang="lv-LV" altLang="lv-LV" dirty="0"/>
          </a:p>
          <a:p>
            <a:r>
              <a:rPr lang="lv-LV" altLang="lv-LV" dirty="0"/>
              <a:t>5) iestājas vismaz viens no šādiem apstākļiem:</a:t>
            </a:r>
          </a:p>
          <a:p>
            <a:r>
              <a:rPr lang="lv-LV" altLang="lv-LV" dirty="0"/>
              <a:t>	a) 30 dienu laikā pēc noteiktā termiņa </a:t>
            </a:r>
            <a:r>
              <a:rPr lang="lv-LV" altLang="lv-LV" b="1" dirty="0">
                <a:solidFill>
                  <a:schemeClr val="tx1"/>
                </a:solidFill>
              </a:rPr>
              <a:t>nav iesniegta 	nodokļa deklarācija</a:t>
            </a:r>
          </a:p>
          <a:p>
            <a:r>
              <a:rPr lang="lv-LV" altLang="lv-LV" dirty="0"/>
              <a:t>	b) nodokļa deklarācijā sniegta </a:t>
            </a:r>
            <a:r>
              <a:rPr lang="lv-LV" altLang="lv-LV" b="1" dirty="0">
                <a:solidFill>
                  <a:schemeClr val="tx1"/>
                </a:solidFill>
              </a:rPr>
              <a:t>nepatiesa informācija</a:t>
            </a:r>
          </a:p>
          <a:p>
            <a:r>
              <a:rPr lang="lv-LV" altLang="lv-LV" dirty="0"/>
              <a:t>	c) noteiktajā termiņā </a:t>
            </a:r>
            <a:r>
              <a:rPr lang="lv-LV" altLang="lv-LV" b="1" dirty="0">
                <a:solidFill>
                  <a:schemeClr val="tx1"/>
                </a:solidFill>
              </a:rPr>
              <a:t>nav iesniegta pieprasītā 	informācija </a:t>
            </a:r>
          </a:p>
          <a:p>
            <a:r>
              <a:rPr lang="lv-LV" altLang="lv-LV" dirty="0"/>
              <a:t>	d) sniedzis </a:t>
            </a:r>
            <a:r>
              <a:rPr lang="lv-LV" altLang="lv-LV" b="1" dirty="0">
                <a:solidFill>
                  <a:schemeClr val="tx1"/>
                </a:solidFill>
              </a:rPr>
              <a:t>nepamatotu vai nepatiesu informāciju par 	materiāltehniskajām un finansiālajām </a:t>
            </a:r>
            <a:r>
              <a:rPr lang="lv-LV" altLang="lv-LV" dirty="0"/>
              <a:t>iespējām veikt 	saimniecisko darbību</a:t>
            </a:r>
          </a:p>
        </p:txBody>
      </p:sp>
      <p:sp>
        <p:nvSpPr>
          <p:cNvPr id="5" name="Action Button: Go Back or Previous 4">
            <a:hlinkClick r:id="rId2" action="ppaction://hlinksldjump"/>
            <a:extLst>
              <a:ext uri="{FF2B5EF4-FFF2-40B4-BE49-F238E27FC236}">
                <a16:creationId xmlns:a16="http://schemas.microsoft.com/office/drawing/2014/main" id="{FC2624C1-31C7-4A02-561C-95515089E82F}"/>
              </a:ext>
            </a:extLst>
          </p:cNvPr>
          <p:cNvSpPr/>
          <p:nvPr/>
        </p:nvSpPr>
        <p:spPr>
          <a:xfrm>
            <a:off x="10244230" y="5712054"/>
            <a:ext cx="738187" cy="2492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F5997-820D-3396-1853-2FA7BC9D4B11}"/>
              </a:ext>
            </a:extLst>
          </p:cNvPr>
          <p:cNvSpPr txBox="1"/>
          <p:nvPr/>
        </p:nvSpPr>
        <p:spPr>
          <a:xfrm>
            <a:off x="7331979" y="6068359"/>
            <a:ext cx="3800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3F91D5"/>
                </a:solidFill>
                <a:latin typeface="Verdana" panose="020B0604030504040204" pitchFamily="34" charset="0"/>
              </a:rPr>
              <a:t>73</a:t>
            </a:r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.panta pirmā daļas 5.punkts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6EEEB134-598C-0A2F-4984-4FD2993554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1788" y="209550"/>
            <a:ext cx="10515600" cy="5872163"/>
          </a:xfrm>
        </p:spPr>
        <p:txBody>
          <a:bodyPr/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r>
              <a:rPr lang="lv-LV" altLang="lv-LV" dirty="0"/>
              <a:t>6) </a:t>
            </a:r>
            <a:r>
              <a:rPr lang="lv-LV" altLang="lv-LV" b="1" dirty="0">
                <a:solidFill>
                  <a:schemeClr val="tx1"/>
                </a:solidFill>
              </a:rPr>
              <a:t>nav sasniedzams </a:t>
            </a:r>
            <a:r>
              <a:rPr lang="lv-LV" altLang="lv-LV" dirty="0"/>
              <a:t>juridiskajā adresē vai deklarētās dzīvesvietas adresē vai arī šī </a:t>
            </a:r>
            <a:r>
              <a:rPr lang="lv-LV" altLang="lv-LV" b="1" dirty="0">
                <a:solidFill>
                  <a:schemeClr val="tx1"/>
                </a:solidFill>
              </a:rPr>
              <a:t>adrese faktiski nepastāv</a:t>
            </a:r>
          </a:p>
        </p:txBody>
      </p:sp>
      <p:sp>
        <p:nvSpPr>
          <p:cNvPr id="5" name="Action Button: Go Back or Previous 4">
            <a:hlinkClick r:id="rId2" action="ppaction://hlinksldjump"/>
            <a:extLst>
              <a:ext uri="{FF2B5EF4-FFF2-40B4-BE49-F238E27FC236}">
                <a16:creationId xmlns:a16="http://schemas.microsoft.com/office/drawing/2014/main" id="{00100B18-20F7-957D-4813-20D4E736FA05}"/>
              </a:ext>
            </a:extLst>
          </p:cNvPr>
          <p:cNvSpPr/>
          <p:nvPr/>
        </p:nvSpPr>
        <p:spPr>
          <a:xfrm>
            <a:off x="10182087" y="5819121"/>
            <a:ext cx="738187" cy="2492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CE2B-6FD6-879B-EF78-90F0A8836AF5}"/>
              </a:ext>
            </a:extLst>
          </p:cNvPr>
          <p:cNvSpPr txBox="1"/>
          <p:nvPr/>
        </p:nvSpPr>
        <p:spPr>
          <a:xfrm>
            <a:off x="7331979" y="6068359"/>
            <a:ext cx="3800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3F91D5"/>
                </a:solidFill>
                <a:latin typeface="Verdana" panose="020B0604030504040204" pitchFamily="34" charset="0"/>
              </a:rPr>
              <a:t>73</a:t>
            </a:r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.panta pirmā daļas 6.punkts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730295C9-A28E-69BF-4499-67371C9057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1788" y="209550"/>
            <a:ext cx="9309362" cy="5872163"/>
          </a:xfrm>
        </p:spPr>
        <p:txBody>
          <a:bodyPr/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r>
              <a:rPr lang="lv-LV" altLang="lv-LV" dirty="0"/>
              <a:t>11) </a:t>
            </a:r>
            <a:r>
              <a:rPr lang="lv-LV" altLang="lv-LV" b="1" dirty="0">
                <a:solidFill>
                  <a:schemeClr val="tx1"/>
                </a:solidFill>
              </a:rPr>
              <a:t>materiāltehniskās un finansiālās iespējas neatbilst </a:t>
            </a:r>
            <a:r>
              <a:rPr lang="lv-LV" altLang="lv-LV" dirty="0"/>
              <a:t>nevienam no tā saimnieciskās darbības veidiem</a:t>
            </a:r>
            <a:endParaRPr lang="lv-LV" altLang="lv-LV" dirty="0">
              <a:solidFill>
                <a:srgbClr val="C00000"/>
              </a:solidFill>
            </a:endParaRPr>
          </a:p>
        </p:txBody>
      </p:sp>
      <p:sp>
        <p:nvSpPr>
          <p:cNvPr id="5" name="Action Button: Go Back or Previous 4">
            <a:hlinkClick r:id="rId2" action="ppaction://hlinksldjump"/>
            <a:extLst>
              <a:ext uri="{FF2B5EF4-FFF2-40B4-BE49-F238E27FC236}">
                <a16:creationId xmlns:a16="http://schemas.microsoft.com/office/drawing/2014/main" id="{53F67C3D-CFA7-74D7-DBB1-43BA4499F084}"/>
              </a:ext>
            </a:extLst>
          </p:cNvPr>
          <p:cNvSpPr/>
          <p:nvPr/>
        </p:nvSpPr>
        <p:spPr>
          <a:xfrm>
            <a:off x="10306130" y="5819121"/>
            <a:ext cx="738187" cy="2492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72EF84-DCA3-12FF-A523-59F4B72B7317}"/>
              </a:ext>
            </a:extLst>
          </p:cNvPr>
          <p:cNvSpPr txBox="1"/>
          <p:nvPr/>
        </p:nvSpPr>
        <p:spPr>
          <a:xfrm>
            <a:off x="7331978" y="6068359"/>
            <a:ext cx="3909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3F91D5"/>
                </a:solidFill>
                <a:latin typeface="Verdana" panose="020B0604030504040204" pitchFamily="34" charset="0"/>
              </a:rPr>
              <a:t>73</a:t>
            </a:r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.panta pirmā daļas 11.punkts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47745" cy="1325563"/>
          </a:xfrm>
        </p:spPr>
        <p:txBody>
          <a:bodyPr/>
          <a:lstStyle/>
          <a:p>
            <a:r>
              <a:rPr lang="lv-LV" dirty="0"/>
              <a:t>Jāreģistrējas PVN maksātāju reģistrā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09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saņem pakalpojumus no ES</a:t>
            </a:r>
          </a:p>
          <a:p>
            <a:r>
              <a:rPr lang="lv-LV" dirty="0"/>
              <a:t>   vai trešo valstu nodokļa maksātājiem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altLang="lv-LV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Piemēram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Saņem ES vai trešo valstu platformu pakalpojumu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vai reklāmas pakalpojumu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kumimoji="0" lang="lv-LV" alt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amazon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kumimoji="0" lang="lv-LV" alt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Etsy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kumimoji="0" lang="lv-LV" alt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Ebay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kumimoji="0" lang="lv-LV" alt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Booking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kumimoji="0" lang="lv-LV" alt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Facebook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kumimoji="0" lang="lv-LV" alt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Instagram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Google)</a:t>
            </a:r>
          </a:p>
          <a:p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sniedz pakalpojumus </a:t>
            </a:r>
          </a:p>
          <a:p>
            <a:r>
              <a:rPr lang="lv-LV" sz="2400" dirty="0"/>
              <a:t>   ES nodokļa maksātājiem</a:t>
            </a:r>
            <a:endParaRPr lang="lv-LV" sz="1200" dirty="0"/>
          </a:p>
          <a:p>
            <a:endParaRPr lang="lv-LV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veic ar PVN apliekamus darījumus</a:t>
            </a:r>
          </a:p>
          <a:p>
            <a:endParaRPr lang="lv-LV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F310E-61DB-E92D-70AF-B49727AD4BE7}"/>
              </a:ext>
            </a:extLst>
          </p:cNvPr>
          <p:cNvSpPr txBox="1"/>
          <p:nvPr/>
        </p:nvSpPr>
        <p:spPr>
          <a:xfrm>
            <a:off x="8123020" y="6276621"/>
            <a:ext cx="2846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55.panta </a:t>
            </a:r>
            <a:r>
              <a:rPr lang="lv-LV" dirty="0">
                <a:solidFill>
                  <a:srgbClr val="3F91D5"/>
                </a:solidFill>
                <a:cs typeface="Arial" panose="020B0604020202020204" pitchFamily="34" charset="0"/>
              </a:rPr>
              <a:t>pirmā </a:t>
            </a:r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F91D5"/>
                </a:solidFill>
                <a:cs typeface="Arial" panose="020B0604020202020204" pitchFamily="34" charset="0"/>
              </a:rPr>
              <a:t> 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C599CDE3-2BF1-C487-6C4D-842CF567E861}"/>
              </a:ext>
            </a:extLst>
          </p:cNvPr>
          <p:cNvGrpSpPr>
            <a:grpSpLocks/>
          </p:cNvGrpSpPr>
          <p:nvPr/>
        </p:nvGrpSpPr>
        <p:grpSpPr bwMode="auto">
          <a:xfrm>
            <a:off x="8671431" y="1825624"/>
            <a:ext cx="3184813" cy="3507854"/>
            <a:chOff x="7865616" y="967666"/>
            <a:chExt cx="3184922" cy="2645918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662CC594-E672-7F79-FB42-D41CD4BE4AF3}"/>
                </a:ext>
              </a:extLst>
            </p:cNvPr>
            <p:cNvSpPr/>
            <p:nvPr/>
          </p:nvSpPr>
          <p:spPr>
            <a:xfrm>
              <a:off x="7865616" y="967666"/>
              <a:ext cx="204794" cy="2645918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A1E832-276A-C249-70D3-D715E2AEA625}"/>
                </a:ext>
              </a:extLst>
            </p:cNvPr>
            <p:cNvSpPr/>
            <p:nvPr/>
          </p:nvSpPr>
          <p:spPr>
            <a:xfrm>
              <a:off x="8191351" y="2011434"/>
              <a:ext cx="2859187" cy="5875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saskaņā ar 19.panta pirmo daļu</a:t>
              </a:r>
              <a:endParaRPr lang="lv-LV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BAFAB6E-6FB8-F48D-B9B4-C057C6B81DA6}"/>
              </a:ext>
            </a:extLst>
          </p:cNvPr>
          <p:cNvSpPr txBox="1"/>
          <p:nvPr/>
        </p:nvSpPr>
        <p:spPr>
          <a:xfrm>
            <a:off x="6390319" y="4625258"/>
            <a:ext cx="1944683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200" dirty="0"/>
              <a:t>neņem vērā reģistrācijas slieksni (59.panta astotā daļa)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EFD78-FF83-4845-1B57-4BD155B314D9}"/>
              </a:ext>
            </a:extLst>
          </p:cNvPr>
          <p:cNvSpPr txBox="1"/>
          <p:nvPr/>
        </p:nvSpPr>
        <p:spPr>
          <a:xfrm>
            <a:off x="6390319" y="1486502"/>
            <a:ext cx="1944683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200" dirty="0"/>
              <a:t>neņem vērā reģistrācijas slieksni (pārejas noteikumu 47.punkts)</a:t>
            </a:r>
          </a:p>
        </p:txBody>
      </p:sp>
    </p:spTree>
    <p:extLst>
      <p:ext uri="{BB962C8B-B14F-4D97-AF65-F5344CB8AC3E}">
        <p14:creationId xmlns:p14="http://schemas.microsoft.com/office/powerpoint/2010/main" val="152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7C8CCC2C-55FF-E618-BD63-F4BF2F202F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474" y="280574"/>
            <a:ext cx="10515600" cy="5872163"/>
          </a:xfrm>
        </p:spPr>
        <p:txBody>
          <a:bodyPr/>
          <a:lstStyle/>
          <a:p>
            <a:endParaRPr lang="lv-LV" altLang="lv-LV" dirty="0"/>
          </a:p>
          <a:p>
            <a:r>
              <a:rPr lang="lv-LV" altLang="lv-LV" dirty="0"/>
              <a:t>3) vismaz viens no šādiem apstākļiem:</a:t>
            </a:r>
          </a:p>
          <a:p>
            <a:r>
              <a:rPr lang="lv-LV" altLang="lv-LV" dirty="0"/>
              <a:t>	1) juridiskās personas 	amatpersona vai fiziskā 	persona ir iekļauta </a:t>
            </a:r>
            <a:r>
              <a:rPr lang="lv-LV" altLang="lv-LV" b="1" dirty="0">
                <a:solidFill>
                  <a:schemeClr val="tx1"/>
                </a:solidFill>
              </a:rPr>
              <a:t>riska personu </a:t>
            </a:r>
            <a:r>
              <a:rPr lang="lv-LV" altLang="lv-LV" dirty="0"/>
              <a:t>sarakstā atbilstoši 	likumam "</a:t>
            </a:r>
            <a:r>
              <a:rPr lang="lv-LV" altLang="lv-LV" dirty="0">
                <a:solidFill>
                  <a:schemeClr val="tx1"/>
                </a:solidFill>
              </a:rPr>
              <a:t>Par nodokļiem un nodevām"</a:t>
            </a:r>
          </a:p>
          <a:p>
            <a:r>
              <a:rPr lang="lv-LV" altLang="lv-LV" dirty="0"/>
              <a:t>	2) </a:t>
            </a:r>
            <a:r>
              <a:rPr lang="lv-LV" altLang="lv-LV" b="1" dirty="0">
                <a:solidFill>
                  <a:schemeClr val="tx1"/>
                </a:solidFill>
              </a:rPr>
              <a:t>sešus iepriekšējos kalendāra mēnešus </a:t>
            </a:r>
            <a:r>
              <a:rPr lang="lv-LV" altLang="lv-LV" dirty="0">
                <a:solidFill>
                  <a:schemeClr val="tx1"/>
                </a:solidFill>
              </a:rPr>
              <a:t>nodokļa 	deklarācijās </a:t>
            </a:r>
            <a:r>
              <a:rPr lang="lv-LV" altLang="lv-LV" b="1" dirty="0">
                <a:solidFill>
                  <a:schemeClr val="tx1"/>
                </a:solidFill>
              </a:rPr>
              <a:t>nav norādījis nevienu darījumu</a:t>
            </a:r>
          </a:p>
          <a:p>
            <a:r>
              <a:rPr lang="lv-LV" altLang="lv-LV" dirty="0"/>
              <a:t>	3) </a:t>
            </a:r>
            <a:r>
              <a:rPr lang="lv-LV" altLang="lv-LV" b="1" dirty="0">
                <a:solidFill>
                  <a:schemeClr val="tx1"/>
                </a:solidFill>
              </a:rPr>
              <a:t>veic visu amatpersonu nomaiņu</a:t>
            </a:r>
          </a:p>
        </p:txBody>
      </p:sp>
      <p:sp>
        <p:nvSpPr>
          <p:cNvPr id="5" name="Action Button: Go Back or Previous 4">
            <a:hlinkClick r:id="rId2" action="ppaction://hlinksldjump"/>
            <a:extLst>
              <a:ext uri="{FF2B5EF4-FFF2-40B4-BE49-F238E27FC236}">
                <a16:creationId xmlns:a16="http://schemas.microsoft.com/office/drawing/2014/main" id="{F14BD1B5-B5F6-1D61-0E6B-135EE68E40CF}"/>
              </a:ext>
            </a:extLst>
          </p:cNvPr>
          <p:cNvSpPr/>
          <p:nvPr/>
        </p:nvSpPr>
        <p:spPr>
          <a:xfrm>
            <a:off x="10768013" y="5832475"/>
            <a:ext cx="738187" cy="2492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F54BB-BDC4-1A90-81C5-B739DB2F3DB2}"/>
              </a:ext>
            </a:extLst>
          </p:cNvPr>
          <p:cNvSpPr txBox="1"/>
          <p:nvPr/>
        </p:nvSpPr>
        <p:spPr>
          <a:xfrm>
            <a:off x="9102055" y="6152249"/>
            <a:ext cx="260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3F91D5"/>
                </a:solidFill>
                <a:latin typeface="Verdana" panose="020B0604030504040204" pitchFamily="34" charset="0"/>
              </a:rPr>
              <a:t>73</a:t>
            </a:r>
            <a:r>
              <a:rPr lang="lv-LV" b="0" i="0" dirty="0">
                <a:solidFill>
                  <a:srgbClr val="3F91D5"/>
                </a:solidFill>
                <a:effectLst/>
                <a:latin typeface="Verdana" panose="020B0604030504040204" pitchFamily="34" charset="0"/>
              </a:rPr>
              <a:t>.panta trešā 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dirty="0">
              <a:latin typeface="+mn-lt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A826EF8-FDB2-11DB-079D-EACC03384F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540826"/>
              </p:ext>
            </p:extLst>
          </p:nvPr>
        </p:nvGraphicFramePr>
        <p:xfrm>
          <a:off x="838200" y="1268361"/>
          <a:ext cx="9677400" cy="498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604976"/>
            <a:ext cx="967740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Reģistrācija uz laiku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A907C-5061-C2BE-F3D9-99E93BE0C4CD}"/>
              </a:ext>
            </a:extLst>
          </p:cNvPr>
          <p:cNvSpPr txBox="1"/>
          <p:nvPr/>
        </p:nvSpPr>
        <p:spPr>
          <a:xfrm>
            <a:off x="6358856" y="5929859"/>
            <a:ext cx="551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3F91D5"/>
                </a:solidFill>
                <a:cs typeface="Arial" panose="020B0604020202020204" pitchFamily="34" charset="0"/>
              </a:rPr>
              <a:t>55</a:t>
            </a:r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.panta otrā</a:t>
            </a:r>
            <a:r>
              <a:rPr lang="lv-LV" dirty="0">
                <a:solidFill>
                  <a:srgbClr val="3F91D5"/>
                </a:solidFill>
                <a:cs typeface="Arial" panose="020B0604020202020204" pitchFamily="34" charset="0"/>
              </a:rPr>
              <a:t> </a:t>
            </a:r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daļa un 72.panta pirmā 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13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b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9677400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lv-LV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200" dirty="0"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lv-LV" sz="2400" i="0" dirty="0">
              <a:effectLst/>
              <a:latin typeface="+mn-lt"/>
            </a:endParaRPr>
          </a:p>
          <a:p>
            <a:endParaRPr lang="lv-LV" b="1" dirty="0"/>
          </a:p>
          <a:p>
            <a:endParaRPr lang="lv-LV" b="1" dirty="0"/>
          </a:p>
          <a:p>
            <a:r>
              <a:rPr lang="lv-LV" b="1" dirty="0"/>
              <a:t>	</a:t>
            </a:r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9D25BA6-0BAC-1AB3-274F-FDB917B53D3D}"/>
              </a:ext>
            </a:extLst>
          </p:cNvPr>
          <p:cNvSpPr txBox="1">
            <a:spLocks/>
          </p:cNvSpPr>
          <p:nvPr/>
        </p:nvSpPr>
        <p:spPr>
          <a:xfrm>
            <a:off x="838200" y="514011"/>
            <a:ext cx="9677400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269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rgbClr val="01226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j-cs"/>
              </a:rPr>
              <a:t>PVN samaksa pārsniedzot sliekšņus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66DF66-222C-4FEE-2AE8-2D6A40750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13970"/>
              </p:ext>
            </p:extLst>
          </p:nvPr>
        </p:nvGraphicFramePr>
        <p:xfrm>
          <a:off x="838200" y="1566132"/>
          <a:ext cx="8127999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318877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517903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45627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sz="1600" dirty="0"/>
                        <a:t>Pārsniedz </a:t>
                      </a:r>
                    </a:p>
                    <a:p>
                      <a:r>
                        <a:rPr lang="lv-LV" sz="1600" dirty="0"/>
                        <a:t>55 000 </a:t>
                      </a:r>
                      <a:r>
                        <a:rPr lang="lv-LV" sz="1600" dirty="0" err="1"/>
                        <a:t>euro</a:t>
                      </a:r>
                      <a:endParaRPr lang="lv-LV" sz="1600" dirty="0"/>
                    </a:p>
                    <a:p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Pārsniedz 50 000 </a:t>
                      </a:r>
                      <a:r>
                        <a:rPr lang="lv-LV" sz="1600" dirty="0" err="1"/>
                        <a:t>euro</a:t>
                      </a:r>
                      <a:r>
                        <a:rPr lang="lv-LV" sz="1600" dirty="0"/>
                        <a:t>, bet nepārsniedz 55 000 </a:t>
                      </a:r>
                      <a:r>
                        <a:rPr lang="lv-LV" sz="1600" dirty="0" err="1"/>
                        <a:t>euro</a:t>
                      </a:r>
                      <a:r>
                        <a:rPr lang="lv-LV" sz="1600" dirty="0"/>
                        <a:t> </a:t>
                      </a:r>
                    </a:p>
                    <a:p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Pārsniedz preču iegādes ES teritorijā vērtību 10 000 </a:t>
                      </a:r>
                      <a:r>
                        <a:rPr lang="lv-LV" sz="1600" dirty="0" err="1"/>
                        <a:t>euro</a:t>
                      </a:r>
                      <a:endParaRPr lang="lv-LV" sz="1600" dirty="0"/>
                    </a:p>
                    <a:p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4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/>
                        <a:t>Par apliekamo darījumu vērtību, kas pārsniedz 55 000 </a:t>
                      </a:r>
                      <a:r>
                        <a:rPr lang="lv-LV" sz="1600" dirty="0" err="1"/>
                        <a:t>euro</a:t>
                      </a:r>
                      <a:r>
                        <a:rPr lang="lv-LV" sz="1600" dirty="0"/>
                        <a:t> un līdz reģistrācijas brīdim</a:t>
                      </a:r>
                    </a:p>
                    <a:p>
                      <a:endParaRPr lang="lv-LV" sz="1600" dirty="0"/>
                    </a:p>
                    <a:p>
                      <a:endParaRPr lang="lv-LV" sz="1600" dirty="0"/>
                    </a:p>
                    <a:p>
                      <a:endParaRPr lang="lv-LV" sz="1600" dirty="0"/>
                    </a:p>
                    <a:p>
                      <a:r>
                        <a:rPr lang="lv-LV" sz="1400" i="1" dirty="0"/>
                        <a:t>34.panta desmitā daļa;84.panta vienpadsmitā daļa; 119.panta otrā daļa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Par apliekamiem darījumiem, kas veikti no kalendāra gada      1. janvāra līdz reģistrācijas brīdim</a:t>
                      </a:r>
                    </a:p>
                    <a:p>
                      <a:endParaRPr lang="lv-LV" sz="1600" dirty="0"/>
                    </a:p>
                    <a:p>
                      <a:endParaRPr lang="lv-LV" sz="1600" dirty="0"/>
                    </a:p>
                    <a:p>
                      <a:r>
                        <a:rPr lang="lv-LV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34.panta 10.</a:t>
                      </a:r>
                      <a:r>
                        <a:rPr lang="lv-LV" sz="1400" i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lv-LV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daļ</a:t>
                      </a:r>
                      <a:r>
                        <a:rPr lang="lv-LV" sz="1600" i="1" dirty="0"/>
                        <a:t>a</a:t>
                      </a:r>
                      <a:endParaRPr lang="lv-LV" sz="1600" dirty="0"/>
                    </a:p>
                    <a:p>
                      <a:r>
                        <a:rPr lang="lv-LV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119.panta 2.</a:t>
                      </a:r>
                      <a:r>
                        <a:rPr lang="lv-LV" sz="1400" i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lv-LV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daļa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No preču iegādes ES teritorijā kopējās vērtības, kas kalendāra gadā pasniedz 10 000 </a:t>
                      </a:r>
                      <a:r>
                        <a:rPr lang="lv-LV" sz="1600" dirty="0" err="1"/>
                        <a:t>euro</a:t>
                      </a:r>
                      <a:r>
                        <a:rPr lang="lv-LV" sz="1600" dirty="0"/>
                        <a:t> </a:t>
                      </a:r>
                    </a:p>
                    <a:p>
                      <a:endParaRPr lang="lv-LV" sz="1600" dirty="0"/>
                    </a:p>
                    <a:p>
                      <a:endParaRPr lang="lv-LV" sz="1600" dirty="0"/>
                    </a:p>
                    <a:p>
                      <a:r>
                        <a:rPr lang="lv-LV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121.panta trešā daļa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875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/>
                        <a:t>23 dienu laikā no tā kalendāra mēneša beigām, kad šī vērtība pārsniegta</a:t>
                      </a:r>
                    </a:p>
                    <a:p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līdz kārtējā kalendāra gada 23.februārim, ja 1.janvārī nav reģistrēts</a:t>
                      </a:r>
                    </a:p>
                    <a:p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23 dienu laikā no tā kalendāra mēneša beigām, kad šī vērtība pārsniegta</a:t>
                      </a:r>
                    </a:p>
                    <a:p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2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14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14114" cy="903236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Kopsavilkums</a:t>
            </a: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9514114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20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Slieksnis kalendāra gadam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Sliekšņa aprēķinā arī daži ar PVN neapliekami darījumi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Pamatlīdzekļu un nemateriālo ieguldījumu pārdošanu neiekļauj sliekšņa aprēķinā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Sliekšņa aprēķinā neiekļauj gadījuma rakstura neapliekamos darījumus, kas vispārējā gadījumā paredzēti iekļaut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20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 pārsniedz 50 000 </a:t>
            </a:r>
            <a:r>
              <a:rPr lang="lv-LV" sz="220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220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bet nepārsniedz 55 000 </a:t>
            </a:r>
            <a:r>
              <a:rPr lang="lv-LV" sz="220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220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- atliktā reģistrācija (ar nākamā gada 1.janvāri)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 pārsniedz 50 000 </a:t>
            </a:r>
            <a:r>
              <a:rPr lang="lv-LV" sz="2200" dirty="0" err="1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iesniegums līdz 30.novembrim, par decembra pārsniegumu līdz 31.decembrim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v-LV" sz="220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 pārsniedz 55 000 </a:t>
            </a:r>
            <a:r>
              <a:rPr lang="lv-LV" sz="220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iesniegums līdz nākamā mēneša 15.datumam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sz="2400" u="none" strike="noStrike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dirty="0">
              <a:solidFill>
                <a:srgbClr val="52525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dirty="0">
              <a:solidFill>
                <a:srgbClr val="525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31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14114" cy="903236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Kopsavilkums</a:t>
            </a: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8758561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Ja veic tikai ar PVN neapliekamus darījumus, nav jāreģistrējas PVN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Slieksni 50 000 </a:t>
            </a:r>
            <a:r>
              <a:rPr lang="lv-LV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euro</a:t>
            </a: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nepiemēro, ja saņem pakalpojumus no ES vai trešo valstu uzņēmumiem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Slieksni 50 000 </a:t>
            </a:r>
            <a:r>
              <a:rPr lang="lv-LV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euro</a:t>
            </a: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nepiemēro, ja sniedz pakalpojumus 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Slieksni 50 000 </a:t>
            </a:r>
            <a:r>
              <a:rPr lang="lv-LV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euro</a:t>
            </a: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nepiemēro, ja preču iegādes ES pārsniedz 10 000 </a:t>
            </a:r>
            <a:r>
              <a:rPr lang="lv-LV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euro</a:t>
            </a:r>
            <a:endParaRPr lang="lv-LV" sz="22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Par 2024.gada 50 000 pārsniegumu iesniegums līdz 2025.gada 15.janvārim (pārejas noteikumi)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dirty="0">
              <a:solidFill>
                <a:srgbClr val="52525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dirty="0">
              <a:solidFill>
                <a:srgbClr val="525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18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14114" cy="903236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Kopsavilkums</a:t>
            </a:r>
            <a:endParaRPr lang="lv-LV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8678863" cy="49846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Atliktas reģistrācijas gadījumā VID reģistrē PVN maksātāju reģistrā ar nākamā taksācijas gada 1.janvāri (piecas darba dienas reģistrācijai)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Ja izmatota atliktā reģistrācija, tad gadījumā, ja tiek pārsniegts apgrozījums 55 000 </a:t>
            </a:r>
            <a:r>
              <a:rPr lang="lv-LV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euro</a:t>
            </a: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, par to vienas darbdienas laikā jāpaziņo VID un VID mainīs reģistrācijas brīdi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Ja iepriekšējā gadā pārsniegts reģistrācijas slieksnis 50 000 </a:t>
            </a:r>
            <a:r>
              <a:rPr lang="lv-LV" sz="22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euro</a:t>
            </a: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, tad kārtējā gadā nevar izmantot nereģistrēšanās slieksni (karantīnas periods vienu gadu)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2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Karantīnas periodā nevar brīvprātīgi izslēgties no PVN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lv-LV" sz="2200" dirty="0">
              <a:solidFill>
                <a:schemeClr val="bg2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dirty="0">
              <a:solidFill>
                <a:srgbClr val="52525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lv-LV" dirty="0">
              <a:solidFill>
                <a:srgbClr val="525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40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69579-674A-4723-8384-BF95728F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Pieraksties VID jaunumu vēstulēm!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58AAFF-42E2-4692-A3C6-FBB6D272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05" y="1825625"/>
            <a:ext cx="10515600" cy="4351338"/>
          </a:xfrm>
        </p:spPr>
        <p:txBody>
          <a:bodyPr>
            <a:normAutofit/>
          </a:bodyPr>
          <a:lstStyle/>
          <a:p>
            <a:r>
              <a:rPr lang="lv-LV" sz="2400" dirty="0"/>
              <a:t>Regulāri apkopota informācija par praktiski noderīgajiem jaunumiem un aktuālajiem VID semināriem Tavā e-pastā.</a:t>
            </a:r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Pierakstīties vēstulēm iespējams </a:t>
            </a:r>
            <a:r>
              <a:rPr lang="lv-LV" dirty="0">
                <a:hlinkClick r:id="rId2"/>
              </a:rPr>
              <a:t>www.vid.gov.lv</a:t>
            </a:r>
            <a:r>
              <a:rPr lang="lv-LV" dirty="0"/>
              <a:t> pirmajā lapā</a:t>
            </a:r>
          </a:p>
          <a:p>
            <a:endParaRPr lang="lv-LV" sz="2400" dirty="0"/>
          </a:p>
          <a:p>
            <a:endParaRPr lang="lv-LV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B1BB1-BAA0-6D7F-41A6-F92E0E358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" t="39700" r="1152" b="40971"/>
          <a:stretch/>
        </p:blipFill>
        <p:spPr>
          <a:xfrm>
            <a:off x="126714" y="3965825"/>
            <a:ext cx="1193857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62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3EE88C18-B85E-8493-DBE1-82742A15FB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04" y="2323475"/>
            <a:ext cx="3324632" cy="31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026190-6B62-46DB-B5FF-9E0FF9BD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DA0389-D66E-4727-8EFB-E60E6C41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4693" y="870265"/>
            <a:ext cx="9662615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4653-CC91-4260-E9D4-29FD362C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118473"/>
            <a:ext cx="8924392" cy="1037867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Piemērs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B24A3A03-2C4E-45B5-B388-FAD638CDF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548" y="66226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494E-3C31-34D0-D69E-8EB423E22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93" y="2616539"/>
            <a:ext cx="9662615" cy="4098204"/>
          </a:xfrm>
        </p:spPr>
        <p:txBody>
          <a:bodyPr>
            <a:normAutofit/>
          </a:bodyPr>
          <a:lstStyle/>
          <a:p>
            <a:r>
              <a:rPr lang="lv-LV" sz="2000" dirty="0">
                <a:solidFill>
                  <a:schemeClr val="tx2"/>
                </a:solidFill>
                <a:latin typeface="+mn-lt"/>
              </a:rPr>
              <a:t>SIA </a:t>
            </a:r>
            <a:r>
              <a:rPr lang="lv-LV" sz="2000" b="0" i="0" dirty="0">
                <a:effectLst/>
                <a:latin typeface="+mn-lt"/>
              </a:rPr>
              <a:t>"</a:t>
            </a:r>
            <a:r>
              <a:rPr lang="lv-LV" sz="2000" dirty="0">
                <a:solidFill>
                  <a:schemeClr val="tx2"/>
                </a:solidFill>
                <a:latin typeface="+mn-lt"/>
              </a:rPr>
              <a:t>A</a:t>
            </a:r>
            <a:r>
              <a:rPr lang="lv-LV" sz="2000" b="0" i="0" dirty="0">
                <a:effectLst/>
                <a:latin typeface="+mn-lt"/>
              </a:rPr>
              <a:t>" </a:t>
            </a:r>
            <a:r>
              <a:rPr lang="lv-LV" sz="2000" dirty="0" err="1">
                <a:latin typeface="+mn-lt"/>
              </a:rPr>
              <a:t>F</a:t>
            </a:r>
            <a:r>
              <a:rPr lang="lv-LV" sz="2000" b="0" i="0" dirty="0" err="1">
                <a:effectLst/>
                <a:latin typeface="+mn-lt"/>
              </a:rPr>
              <a:t>acebook</a:t>
            </a:r>
            <a:r>
              <a:rPr lang="lv-LV" sz="2000" b="0" i="0" dirty="0">
                <a:effectLst/>
                <a:latin typeface="+mn-lt"/>
              </a:rPr>
              <a:t> (</a:t>
            </a:r>
            <a:r>
              <a:rPr lang="en-US" sz="2000" b="0" i="0" dirty="0">
                <a:effectLst/>
                <a:latin typeface="+mn-lt"/>
              </a:rPr>
              <a:t>META PLATFORMS IRELAND LIMITED</a:t>
            </a:r>
            <a:r>
              <a:rPr lang="lv-LV" sz="2000" b="0" i="0" dirty="0">
                <a:effectLst/>
                <a:latin typeface="+mn-lt"/>
              </a:rPr>
              <a:t> </a:t>
            </a:r>
            <a:r>
              <a:rPr lang="en-US" sz="2000" b="0" i="0" dirty="0">
                <a:effectLst/>
                <a:latin typeface="+mn-lt"/>
              </a:rPr>
              <a:t>IE9692928F</a:t>
            </a:r>
            <a:r>
              <a:rPr lang="lv-LV" sz="2000" b="0" i="0" dirty="0">
                <a:effectLst/>
                <a:latin typeface="+mn-lt"/>
              </a:rPr>
              <a:t>) maksā par reklāmas pakalpojumiem</a:t>
            </a:r>
          </a:p>
          <a:p>
            <a:endParaRPr lang="lv-LV" sz="2000" dirty="0">
              <a:latin typeface="+mn-lt"/>
            </a:endParaRPr>
          </a:p>
          <a:p>
            <a:r>
              <a:rPr lang="lv-LV" sz="2000" b="0" i="0" dirty="0">
                <a:solidFill>
                  <a:srgbClr val="00B050"/>
                </a:solidFill>
                <a:effectLst/>
                <a:latin typeface="+mn-lt"/>
              </a:rPr>
              <a:t>Vai jāreģistrējas PVN maksātāju reģistrā?</a:t>
            </a:r>
          </a:p>
          <a:p>
            <a:endParaRPr lang="lv-LV" sz="2000" b="0" i="0" dirty="0">
              <a:effectLst/>
              <a:latin typeface="+mn-lt"/>
            </a:endParaRPr>
          </a:p>
          <a:p>
            <a:r>
              <a:rPr lang="lv-LV" sz="2000" dirty="0">
                <a:solidFill>
                  <a:schemeClr val="tx2"/>
                </a:solidFill>
                <a:latin typeface="+mn-lt"/>
              </a:rPr>
              <a:t>Jāreģistrējas pirms reklāmas pakalpojumu saņemšanas, neatkarīgi no darījumu apjoma</a:t>
            </a:r>
            <a:endParaRPr lang="lv-LV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110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026190-6B62-46DB-B5FF-9E0FF9BD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DA0389-D66E-4727-8EFB-E60E6C41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4693" y="870265"/>
            <a:ext cx="9662615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4653-CC91-4260-E9D4-29FD362C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118473"/>
            <a:ext cx="8924392" cy="1037867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Piemērs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B24A3A03-2C4E-45B5-B388-FAD638CDF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548" y="66226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494E-3C31-34D0-D69E-8EB423E22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93" y="2616539"/>
            <a:ext cx="9662615" cy="4098204"/>
          </a:xfrm>
        </p:spPr>
        <p:txBody>
          <a:bodyPr>
            <a:normAutofit/>
          </a:bodyPr>
          <a:lstStyle/>
          <a:p>
            <a:r>
              <a:rPr lang="lv-LV" sz="2000" b="0" i="0" dirty="0" err="1">
                <a:solidFill>
                  <a:schemeClr val="tx2"/>
                </a:solidFill>
                <a:effectLst/>
                <a:latin typeface="+mn-lt"/>
              </a:rPr>
              <a:t>Pašnodarbinātā</a:t>
            </a:r>
            <a:r>
              <a:rPr lang="lv-LV" sz="2000" b="0" i="0" dirty="0">
                <a:solidFill>
                  <a:schemeClr val="tx2"/>
                </a:solidFill>
                <a:effectLst/>
                <a:latin typeface="+mn-lt"/>
              </a:rPr>
              <a:t> persona tirgo preces</a:t>
            </a:r>
            <a:r>
              <a:rPr lang="lv-LV" sz="2000" dirty="0">
                <a:solidFill>
                  <a:schemeClr val="tx2"/>
                </a:solidFill>
                <a:latin typeface="+mn-lt"/>
              </a:rPr>
              <a:t>, izmantojot ETSY platformu </a:t>
            </a:r>
            <a:r>
              <a:rPr lang="lv-LV" sz="2000" b="0" i="0" dirty="0">
                <a:effectLst/>
                <a:latin typeface="+mn-lt"/>
              </a:rPr>
              <a:t>(</a:t>
            </a:r>
            <a:r>
              <a:rPr lang="en-US" sz="2000" b="0" i="0" dirty="0">
                <a:effectLst/>
                <a:latin typeface="+mn-lt"/>
              </a:rPr>
              <a:t>Etsy Ireland UC</a:t>
            </a:r>
            <a:r>
              <a:rPr lang="lv-LV" sz="2000" b="0" i="0" dirty="0">
                <a:effectLst/>
                <a:latin typeface="+mn-lt"/>
              </a:rPr>
              <a:t> </a:t>
            </a:r>
            <a:r>
              <a:rPr lang="en-US" sz="2000" b="0" i="0" dirty="0">
                <a:effectLst/>
                <a:latin typeface="+mn-lt"/>
              </a:rPr>
              <a:t>IE9777587C</a:t>
            </a:r>
            <a:r>
              <a:rPr lang="lv-LV" sz="2000" b="0" i="0" dirty="0">
                <a:effectLst/>
                <a:latin typeface="+mn-lt"/>
              </a:rPr>
              <a:t>), platforma iekasē maksu par vietnes izmantošanu</a:t>
            </a:r>
          </a:p>
          <a:p>
            <a:endParaRPr lang="lv-LV" sz="2000" dirty="0">
              <a:latin typeface="+mn-lt"/>
            </a:endParaRPr>
          </a:p>
          <a:p>
            <a:r>
              <a:rPr lang="lv-LV" sz="2000" b="0" i="0" dirty="0">
                <a:solidFill>
                  <a:srgbClr val="00B050"/>
                </a:solidFill>
                <a:effectLst/>
                <a:latin typeface="+mn-lt"/>
              </a:rPr>
              <a:t>Vai jāreģistrējas PVN maksātāju reģistrā?</a:t>
            </a:r>
          </a:p>
          <a:p>
            <a:endParaRPr lang="lv-LV" sz="2000" b="0" i="0" dirty="0">
              <a:effectLst/>
              <a:latin typeface="+mn-lt"/>
            </a:endParaRPr>
          </a:p>
          <a:p>
            <a:r>
              <a:rPr lang="lv-LV" sz="2000" dirty="0">
                <a:solidFill>
                  <a:schemeClr val="tx2"/>
                </a:solidFill>
                <a:latin typeface="+mn-lt"/>
              </a:rPr>
              <a:t>Jāreģistrējas pirms platformas pakalpojumu saņemšanas, neatkarīgi no darījumu apjoma</a:t>
            </a:r>
            <a:endParaRPr lang="lv-LV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12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47745" cy="1325563"/>
          </a:xfrm>
        </p:spPr>
        <p:txBody>
          <a:bodyPr/>
          <a:lstStyle/>
          <a:p>
            <a:r>
              <a:rPr lang="lv-LV"/>
              <a:t>Tiesības nereģistrēties </a:t>
            </a:r>
            <a:endParaRPr lang="lv-LV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09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/>
              <a:t>v</a:t>
            </a:r>
            <a:r>
              <a:rPr lang="lv-LV" sz="2400"/>
              <a:t>eic preču pārdošanu un pakalpojumu sniegšanu</a:t>
            </a:r>
          </a:p>
          <a:p>
            <a:endParaRPr lang="lv-LV" sz="2400"/>
          </a:p>
          <a:p>
            <a:pPr algn="ctr"/>
            <a:r>
              <a:rPr lang="lv-LV" sz="2400" b="1"/>
              <a:t>slieksnis 50 000 euro kalendāra gadā</a:t>
            </a:r>
          </a:p>
          <a:p>
            <a:endParaRPr lang="lv-LV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/>
              <a:t>veic preču iegādi ES (iepirkšanu)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400"/>
          </a:p>
          <a:p>
            <a:pPr algn="ctr"/>
            <a:r>
              <a:rPr lang="lv-LV" sz="2400" b="1"/>
              <a:t>slieksnis 10 000 euro kalendāra gadā</a:t>
            </a:r>
          </a:p>
          <a:p>
            <a:endParaRPr lang="lv-LV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4BE20-E36D-858B-7772-AAD65F0FB7E8}"/>
              </a:ext>
            </a:extLst>
          </p:cNvPr>
          <p:cNvSpPr txBox="1"/>
          <p:nvPr/>
        </p:nvSpPr>
        <p:spPr>
          <a:xfrm>
            <a:off x="6451135" y="6087297"/>
            <a:ext cx="5472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>
                <a:solidFill>
                  <a:srgbClr val="3F91D5"/>
                </a:solidFill>
                <a:cs typeface="Arial" panose="020B0604020202020204" pitchFamily="34" charset="0"/>
              </a:rPr>
              <a:t>59.panta </a:t>
            </a:r>
            <a:r>
              <a:rPr lang="lv-LV">
                <a:solidFill>
                  <a:srgbClr val="3F91D5"/>
                </a:solidFill>
                <a:cs typeface="Arial" panose="020B0604020202020204" pitchFamily="34" charset="0"/>
              </a:rPr>
              <a:t>pirmā </a:t>
            </a:r>
            <a:r>
              <a:rPr lang="lv-LV" b="0">
                <a:solidFill>
                  <a:srgbClr val="3F91D5"/>
                </a:solidFill>
                <a:cs typeface="Arial" panose="020B0604020202020204" pitchFamily="34" charset="0"/>
              </a:rPr>
              <a:t>daļa un 57.panta </a:t>
            </a:r>
            <a:r>
              <a:rPr lang="lv-LV">
                <a:solidFill>
                  <a:srgbClr val="3F91D5"/>
                </a:solidFill>
                <a:cs typeface="Arial" panose="020B0604020202020204" pitchFamily="34" charset="0"/>
              </a:rPr>
              <a:t>pirmā </a:t>
            </a:r>
            <a:r>
              <a:rPr lang="lv-LV" b="0">
                <a:solidFill>
                  <a:srgbClr val="3F91D5"/>
                </a:solidFill>
                <a:cs typeface="Arial" panose="020B0604020202020204" pitchFamily="34" charset="0"/>
              </a:rPr>
              <a:t>daļa </a:t>
            </a:r>
            <a:endParaRPr lang="lv-LV">
              <a:solidFill>
                <a:srgbClr val="3F91D5"/>
              </a:solidFill>
              <a:cs typeface="Arial" panose="020B0604020202020204" pitchFamily="34" charset="0"/>
            </a:endParaRPr>
          </a:p>
          <a:p>
            <a:r>
              <a:rPr lang="ru-RU">
                <a:solidFill>
                  <a:srgbClr val="3F91D5"/>
                </a:solidFill>
                <a:cs typeface="Arial" panose="020B0604020202020204" pitchFamily="34" charset="0"/>
              </a:rPr>
              <a:t> 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2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8347745" cy="1325563"/>
          </a:xfrm>
        </p:spPr>
        <p:txBody>
          <a:bodyPr/>
          <a:lstStyle/>
          <a:p>
            <a:r>
              <a:rPr lang="lv-LV" dirty="0"/>
              <a:t>50 000 </a:t>
            </a:r>
            <a:r>
              <a:rPr lang="lv-LV" dirty="0" err="1"/>
              <a:t>euro</a:t>
            </a:r>
            <a:r>
              <a:rPr lang="lv-LV" dirty="0"/>
              <a:t> sliekšņa aprēķins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678863" cy="44509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ar PVN apliekamo preču piegāžu un sniegto pakalpojumu vērtība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a</a:t>
            </a:r>
            <a:r>
              <a:rPr lang="lv-LV" sz="2400" dirty="0"/>
              <a:t>r PVN neapliekamie darījumi (52. panta pirmās daļas 20., 21., 22., 24., 25. un 26. punkts)</a:t>
            </a:r>
          </a:p>
          <a:p>
            <a:r>
              <a:rPr lang="lv-LV" sz="2400" dirty="0"/>
              <a:t>	</a:t>
            </a:r>
            <a:r>
              <a:rPr lang="lv-LV" sz="1800" i="1" dirty="0"/>
              <a:t>Piemēram,</a:t>
            </a:r>
          </a:p>
          <a:p>
            <a:pPr marL="285750" lvl="0" indent="-285750" algn="just">
              <a:buFontTx/>
              <a:buChar char="-"/>
            </a:pPr>
            <a:r>
              <a:rPr lang="lv-LV" sz="1800" dirty="0"/>
              <a:t>apdrošināšanas un pārapdrošināšanas pakalpojumu vērtība</a:t>
            </a:r>
          </a:p>
          <a:p>
            <a:pPr marL="285750" lvl="0" indent="-285750" algn="just">
              <a:buFontTx/>
              <a:buChar char="-"/>
            </a:pPr>
            <a:r>
              <a:rPr lang="lv-LV" sz="1800" dirty="0"/>
              <a:t>finanšu un nekustamā īpašuma pārdošanas darījumu vērtība </a:t>
            </a:r>
          </a:p>
          <a:p>
            <a:pPr marL="285750" lvl="0" indent="-285750" algn="just">
              <a:buFontTx/>
              <a:buChar char="-"/>
            </a:pPr>
            <a:r>
              <a:rPr lang="lv-LV" sz="1800" dirty="0"/>
              <a:t>ieguldījumu fondu, apdrošināšanas sabiedrību pārvaldes pakalpojumu vērtība </a:t>
            </a:r>
          </a:p>
          <a:p>
            <a:pPr marL="285750" lvl="0" indent="-285750" algn="just">
              <a:buFontTx/>
              <a:buChar char="-"/>
            </a:pPr>
            <a:r>
              <a:rPr lang="lv-LV" sz="1800" dirty="0"/>
              <a:t>dzīvojamo telpu īres pakalpojumu vērtību</a:t>
            </a:r>
          </a:p>
          <a:p>
            <a:pPr marL="285750" lvl="0" indent="-285750" algn="just">
              <a:buFontTx/>
              <a:buChar char="-"/>
            </a:pPr>
            <a:r>
              <a:rPr lang="lv-LV" sz="1800" dirty="0"/>
              <a:t>atlīdzība par likumiskās zemes lietošanas tiesībām</a:t>
            </a:r>
          </a:p>
          <a:p>
            <a:endParaRPr lang="lv-LV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4BE20-E36D-858B-7772-AAD65F0FB7E8}"/>
              </a:ext>
            </a:extLst>
          </p:cNvPr>
          <p:cNvSpPr txBox="1"/>
          <p:nvPr/>
        </p:nvSpPr>
        <p:spPr>
          <a:xfrm>
            <a:off x="8942664" y="6193155"/>
            <a:ext cx="2516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59.panta </a:t>
            </a:r>
            <a:r>
              <a:rPr lang="lv-LV" dirty="0">
                <a:solidFill>
                  <a:srgbClr val="3F91D5"/>
                </a:solidFill>
                <a:cs typeface="Arial" panose="020B0604020202020204" pitchFamily="34" charset="0"/>
              </a:rPr>
              <a:t>otrā </a:t>
            </a:r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F91D5"/>
                </a:solidFill>
                <a:cs typeface="Arial" panose="020B0604020202020204" pitchFamily="34" charset="0"/>
              </a:rPr>
              <a:t> 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33ED1-6929-930E-3357-54ACE62D82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24" y="6028558"/>
            <a:ext cx="684297" cy="684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41B5B6-907F-7E29-2CDD-4C2A0C661052}"/>
              </a:ext>
            </a:extLst>
          </p:cNvPr>
          <p:cNvSpPr txBox="1"/>
          <p:nvPr/>
        </p:nvSpPr>
        <p:spPr>
          <a:xfrm>
            <a:off x="1971413" y="6160284"/>
            <a:ext cx="389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Aprēķins kalendāra gadam!</a:t>
            </a:r>
          </a:p>
        </p:txBody>
      </p:sp>
    </p:spTree>
    <p:extLst>
      <p:ext uri="{BB962C8B-B14F-4D97-AF65-F5344CB8AC3E}">
        <p14:creationId xmlns:p14="http://schemas.microsoft.com/office/powerpoint/2010/main" val="369627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379"/>
            <a:ext cx="8347745" cy="1325563"/>
          </a:xfrm>
        </p:spPr>
        <p:txBody>
          <a:bodyPr/>
          <a:lstStyle/>
          <a:p>
            <a:r>
              <a:rPr lang="lv-LV" dirty="0"/>
              <a:t>50 000 </a:t>
            </a:r>
            <a:r>
              <a:rPr lang="lv-LV" dirty="0" err="1"/>
              <a:t>euro</a:t>
            </a:r>
            <a:r>
              <a:rPr lang="lv-LV" dirty="0"/>
              <a:t> sliekšņa aprēķins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0997"/>
          </a:xfrm>
        </p:spPr>
        <p:txBody>
          <a:bodyPr>
            <a:noAutofit/>
          </a:bodyPr>
          <a:lstStyle/>
          <a:p>
            <a:r>
              <a:rPr lang="lv-LV" dirty="0"/>
              <a:t>50 000 </a:t>
            </a:r>
            <a:r>
              <a:rPr lang="lv-LV" dirty="0" err="1"/>
              <a:t>euro</a:t>
            </a:r>
            <a:r>
              <a:rPr lang="lv-LV" dirty="0"/>
              <a:t> slieksnī neiekļauj</a:t>
            </a:r>
          </a:p>
          <a:p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pamatlīdzekļu un nemateriālo ieguldījumu pārdošanas vērtību</a:t>
            </a:r>
          </a:p>
          <a:p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slieksnī iekļaujamos neapliekamos ienākumus, ja tiem ir gadījuma raksturs un tie nepārprotami atšķiras no saimnieciskās darbības veida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4BE20-E36D-858B-7772-AAD65F0FB7E8}"/>
              </a:ext>
            </a:extLst>
          </p:cNvPr>
          <p:cNvSpPr txBox="1"/>
          <p:nvPr/>
        </p:nvSpPr>
        <p:spPr>
          <a:xfrm>
            <a:off x="8690994" y="5907289"/>
            <a:ext cx="2541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59.panta </a:t>
            </a:r>
            <a:r>
              <a:rPr lang="lv-LV" dirty="0">
                <a:solidFill>
                  <a:srgbClr val="3F91D5"/>
                </a:solidFill>
                <a:cs typeface="Arial" panose="020B0604020202020204" pitchFamily="34" charset="0"/>
              </a:rPr>
              <a:t>trešā </a:t>
            </a:r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9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3960F-EFBA-427D-B6AB-1D637A1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094"/>
            <a:ext cx="8347745" cy="1325563"/>
          </a:xfrm>
        </p:spPr>
        <p:txBody>
          <a:bodyPr/>
          <a:lstStyle/>
          <a:p>
            <a:r>
              <a:rPr lang="lv-LV" dirty="0"/>
              <a:t>50 000 </a:t>
            </a:r>
            <a:r>
              <a:rPr lang="lv-LV" dirty="0" err="1"/>
              <a:t>euro</a:t>
            </a:r>
            <a:r>
              <a:rPr lang="lv-LV" dirty="0"/>
              <a:t> sliekšņa aprēķins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41C81B-4613-46B1-ACE0-FAC5C1B7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6448"/>
            <a:ext cx="10515600" cy="4450997"/>
          </a:xfrm>
        </p:spPr>
        <p:txBody>
          <a:bodyPr>
            <a:noAutofit/>
          </a:bodyPr>
          <a:lstStyle/>
          <a:p>
            <a:endParaRPr lang="lv-LV" dirty="0"/>
          </a:p>
          <a:p>
            <a:r>
              <a:rPr lang="lv-LV" dirty="0"/>
              <a:t>	Ja 50 000 </a:t>
            </a:r>
            <a:r>
              <a:rPr lang="lv-LV" dirty="0" err="1"/>
              <a:t>euro</a:t>
            </a:r>
            <a:r>
              <a:rPr lang="lv-LV" dirty="0"/>
              <a:t> slieksnis sasniegts veicot </a:t>
            </a:r>
            <a:r>
              <a:rPr lang="lv-LV" b="1" dirty="0"/>
              <a:t>tikai</a:t>
            </a:r>
            <a:r>
              <a:rPr lang="lv-LV" dirty="0"/>
              <a:t> ar PVN 	neapliekamos darījumus, reģistrācija PVN nav obligāta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4BE20-E36D-858B-7772-AAD65F0FB7E8}"/>
              </a:ext>
            </a:extLst>
          </p:cNvPr>
          <p:cNvSpPr txBox="1"/>
          <p:nvPr/>
        </p:nvSpPr>
        <p:spPr>
          <a:xfrm>
            <a:off x="7910818" y="5953455"/>
            <a:ext cx="3548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59.panta </a:t>
            </a:r>
            <a:r>
              <a:rPr lang="lv-LV" dirty="0">
                <a:solidFill>
                  <a:srgbClr val="3F91D5"/>
                </a:solidFill>
                <a:cs typeface="Arial" panose="020B0604020202020204" pitchFamily="34" charset="0"/>
              </a:rPr>
              <a:t>vienpadsmitā </a:t>
            </a:r>
            <a:r>
              <a:rPr lang="lv-LV" b="0" dirty="0">
                <a:solidFill>
                  <a:srgbClr val="3F91D5"/>
                </a:solidFill>
                <a:cs typeface="Arial" panose="020B0604020202020204" pitchFamily="34" charset="0"/>
              </a:rPr>
              <a:t>daļa</a:t>
            </a:r>
            <a:endParaRPr lang="lv-LV" dirty="0">
              <a:solidFill>
                <a:srgbClr val="3F91D5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21032-A0DC-568B-567D-27AE9D7FF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1878"/>
            <a:ext cx="725487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83593"/>
      </p:ext>
    </p:extLst>
  </p:cSld>
  <p:clrMapOvr>
    <a:masterClrMapping/>
  </p:clrMapOvr>
</p:sld>
</file>

<file path=ppt/theme/theme1.xml><?xml version="1.0" encoding="utf-8"?>
<a:theme xmlns:a="http://schemas.openxmlformats.org/drawingml/2006/main" name="VID dizains">
  <a:themeElements>
    <a:clrScheme name="Custom 1">
      <a:dk1>
        <a:srgbClr val="001933"/>
      </a:dk1>
      <a:lt1>
        <a:sysClr val="window" lastClr="FFFFFF"/>
      </a:lt1>
      <a:dk2>
        <a:srgbClr val="000000"/>
      </a:dk2>
      <a:lt2>
        <a:srgbClr val="E7E6E6"/>
      </a:lt2>
      <a:accent1>
        <a:srgbClr val="002060"/>
      </a:accent1>
      <a:accent2>
        <a:srgbClr val="8496B0"/>
      </a:accent2>
      <a:accent3>
        <a:srgbClr val="A5A5A5"/>
      </a:accent3>
      <a:accent4>
        <a:srgbClr val="005390"/>
      </a:accent4>
      <a:accent5>
        <a:srgbClr val="0070C0"/>
      </a:accent5>
      <a:accent6>
        <a:srgbClr val="0033CC"/>
      </a:accent6>
      <a:hlink>
        <a:srgbClr val="0070C0"/>
      </a:hlink>
      <a:folHlink>
        <a:srgbClr val="0070C0"/>
      </a:folHlink>
    </a:clrScheme>
    <a:fontScheme name="V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ID dizains">
  <a:themeElements>
    <a:clrScheme name="Custom 1">
      <a:dk1>
        <a:srgbClr val="001933"/>
      </a:dk1>
      <a:lt1>
        <a:sysClr val="window" lastClr="FFFFFF"/>
      </a:lt1>
      <a:dk2>
        <a:srgbClr val="000000"/>
      </a:dk2>
      <a:lt2>
        <a:srgbClr val="E7E6E6"/>
      </a:lt2>
      <a:accent1>
        <a:srgbClr val="002060"/>
      </a:accent1>
      <a:accent2>
        <a:srgbClr val="8496B0"/>
      </a:accent2>
      <a:accent3>
        <a:srgbClr val="A5A5A5"/>
      </a:accent3>
      <a:accent4>
        <a:srgbClr val="005390"/>
      </a:accent4>
      <a:accent5>
        <a:srgbClr val="0070C0"/>
      </a:accent5>
      <a:accent6>
        <a:srgbClr val="0033CC"/>
      </a:accent6>
      <a:hlink>
        <a:srgbClr val="0070C0"/>
      </a:hlink>
      <a:folHlink>
        <a:srgbClr val="0070C0"/>
      </a:folHlink>
    </a:clrScheme>
    <a:fontScheme name="V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DDE0645366D59E45BA96CC80EFDEF072" ma:contentTypeVersion="0" ma:contentTypeDescription="Izveidot jaunu dokumentu." ma:contentTypeScope="" ma:versionID="94aea8467866f4ceede39d068e6c6b4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81127f1c84b3b7df754b6dd170f8f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41327E-E0A0-47A0-AF88-5C82927DE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0F5632-DF31-470E-8F78-2BFA71440BC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EED944F-29A3-4881-9DFA-AC74D63BB5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2107</Words>
  <Application>Microsoft Office PowerPoint</Application>
  <PresentationFormat>Widescreen</PresentationFormat>
  <Paragraphs>394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Verdana</vt:lpstr>
      <vt:lpstr>Wingdings</vt:lpstr>
      <vt:lpstr>Arial</vt:lpstr>
      <vt:lpstr>VID dizains</vt:lpstr>
      <vt:lpstr>1_VID dizains</vt:lpstr>
      <vt:lpstr>Reģistrācija PVN maksātāju reģistrā no 2025.gada</vt:lpstr>
      <vt:lpstr>Kādas personas reģistrē</vt:lpstr>
      <vt:lpstr>Jāreģistrējas PVN maksātāju reģistrā</vt:lpstr>
      <vt:lpstr>Piemērs</vt:lpstr>
      <vt:lpstr>Piemērs</vt:lpstr>
      <vt:lpstr>Tiesības nereģistrēties </vt:lpstr>
      <vt:lpstr>50 000 euro sliekšņa aprēķins</vt:lpstr>
      <vt:lpstr>50 000 euro sliekšņa aprēķins</vt:lpstr>
      <vt:lpstr>50 000 euro sliekšņa aprēķins</vt:lpstr>
      <vt:lpstr>Piemērs</vt:lpstr>
      <vt:lpstr>Atliktā reģistrācija</vt:lpstr>
      <vt:lpstr> PVN registrācijas iesnieguma iesniegšanas  termiņi </vt:lpstr>
      <vt:lpstr> </vt:lpstr>
      <vt:lpstr>Piemērs</vt:lpstr>
      <vt:lpstr> </vt:lpstr>
      <vt:lpstr>Piemērs</vt:lpstr>
      <vt:lpstr>  </vt:lpstr>
      <vt:lpstr> </vt:lpstr>
      <vt:lpstr> </vt:lpstr>
      <vt:lpstr>Piemērs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Kopsavilkums</vt:lpstr>
      <vt:lpstr>Kopsavilkums</vt:lpstr>
      <vt:lpstr>Kopsavilkums</vt:lpstr>
      <vt:lpstr>Pieraksties VID jaunumu vēstulēm!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Valsts ieņēmumu dienests</dc:creator>
  <cp:lastModifiedBy>Liene Tone</cp:lastModifiedBy>
  <cp:revision>100</cp:revision>
  <dcterms:created xsi:type="dcterms:W3CDTF">2021-01-15T13:13:07Z</dcterms:created>
  <dcterms:modified xsi:type="dcterms:W3CDTF">2025-01-03T13:42:14Z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0x010100DDE0645366D59E45BA96CC80EFDEF072</vt:lpwstr>
  </property>
</Properties>
</file>